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403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EEF1-D0C6-40F5-8256-806D701F71AF}" type="datetimeFigureOut">
              <a:rPr lang="en-US" smtClean="0"/>
              <a:pPr/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0CE43-CEAB-4604-AD68-41ADCAA5F5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3031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EEF1-D0C6-40F5-8256-806D701F71AF}" type="datetimeFigureOut">
              <a:rPr lang="en-US" smtClean="0"/>
              <a:pPr/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0CE43-CEAB-4604-AD68-41ADCAA5F5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440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EEF1-D0C6-40F5-8256-806D701F71AF}" type="datetimeFigureOut">
              <a:rPr lang="en-US" smtClean="0"/>
              <a:pPr/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0CE43-CEAB-4604-AD68-41ADCAA5F5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551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EEF1-D0C6-40F5-8256-806D701F71AF}" type="datetimeFigureOut">
              <a:rPr lang="en-US" smtClean="0"/>
              <a:pPr/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0CE43-CEAB-4604-AD68-41ADCAA5F5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22584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EEF1-D0C6-40F5-8256-806D701F71AF}" type="datetimeFigureOut">
              <a:rPr lang="en-US" smtClean="0"/>
              <a:pPr/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0CE43-CEAB-4604-AD68-41ADCAA5F5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1031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EEF1-D0C6-40F5-8256-806D701F71AF}" type="datetimeFigureOut">
              <a:rPr lang="en-US" smtClean="0"/>
              <a:pPr/>
              <a:t>6/28/2011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0CE43-CEAB-4604-AD68-41ADCAA5F5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958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EEF1-D0C6-40F5-8256-806D701F71AF}" type="datetimeFigureOut">
              <a:rPr lang="en-US" smtClean="0"/>
              <a:pPr/>
              <a:t>6/28/2011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0CE43-CEAB-4604-AD68-41ADCAA5F5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5594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EEF1-D0C6-40F5-8256-806D701F71AF}" type="datetimeFigureOut">
              <a:rPr lang="en-US" smtClean="0"/>
              <a:pPr/>
              <a:t>6/28/2011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0CE43-CEAB-4604-AD68-41ADCAA5F5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0986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EEF1-D0C6-40F5-8256-806D701F71AF}" type="datetimeFigureOut">
              <a:rPr lang="en-US" smtClean="0"/>
              <a:pPr/>
              <a:t>6/28/2011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0CE43-CEAB-4604-AD68-41ADCAA5F5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8531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EEF1-D0C6-40F5-8256-806D701F71AF}" type="datetimeFigureOut">
              <a:rPr lang="en-US" smtClean="0"/>
              <a:pPr/>
              <a:t>6/28/2011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0CE43-CEAB-4604-AD68-41ADCAA5F5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7143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8EEF1-D0C6-40F5-8256-806D701F71AF}" type="datetimeFigureOut">
              <a:rPr lang="en-US" smtClean="0"/>
              <a:pPr/>
              <a:t>6/28/2011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0CE43-CEAB-4604-AD68-41ADCAA5F5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6810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8EEF1-D0C6-40F5-8256-806D701F71AF}" type="datetimeFigureOut">
              <a:rPr lang="en-US" smtClean="0"/>
              <a:pPr/>
              <a:t>6/28/2011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0CE43-CEAB-4604-AD68-41ADCAA5F5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6898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instructiongoesdigital.wikispaces.com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196850" y="95250"/>
            <a:ext cx="8794750" cy="6610350"/>
            <a:chOff x="386" y="140"/>
            <a:chExt cx="4920" cy="3896"/>
          </a:xfrm>
        </p:grpSpPr>
        <p:sp>
          <p:nvSpPr>
            <p:cNvPr id="3076" name="AutoShape 3"/>
            <p:cNvSpPr>
              <a:spLocks noChangeArrowheads="1"/>
            </p:cNvSpPr>
            <p:nvPr/>
          </p:nvSpPr>
          <p:spPr bwMode="auto">
            <a:xfrm>
              <a:off x="438" y="420"/>
              <a:ext cx="4806" cy="432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" charset="0"/>
              </a:endParaRPr>
            </a:p>
          </p:txBody>
        </p:sp>
        <p:sp>
          <p:nvSpPr>
            <p:cNvPr id="3077" name="AutoShape 4"/>
            <p:cNvSpPr>
              <a:spLocks noChangeArrowheads="1"/>
            </p:cNvSpPr>
            <p:nvPr/>
          </p:nvSpPr>
          <p:spPr bwMode="auto">
            <a:xfrm>
              <a:off x="428" y="3604"/>
              <a:ext cx="4878" cy="432"/>
            </a:xfrm>
            <a:prstGeom prst="roundRect">
              <a:avLst>
                <a:gd name="adj" fmla="val 16667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>
                <a:latin typeface="Times" charset="0"/>
              </a:endParaRPr>
            </a:p>
          </p:txBody>
        </p:sp>
        <p:sp>
          <p:nvSpPr>
            <p:cNvPr id="3078" name="AutoShape 5"/>
            <p:cNvSpPr>
              <a:spLocks noChangeArrowheads="1"/>
            </p:cNvSpPr>
            <p:nvPr/>
          </p:nvSpPr>
          <p:spPr bwMode="auto">
            <a:xfrm>
              <a:off x="2036" y="164"/>
              <a:ext cx="1536" cy="384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1600">
                <a:latin typeface="Comic Sans MS" pitchFamily="66" charset="0"/>
              </a:endParaRPr>
            </a:p>
          </p:txBody>
        </p:sp>
        <p:sp>
          <p:nvSpPr>
            <p:cNvPr id="3079" name="Rectangle 6"/>
            <p:cNvSpPr>
              <a:spLocks noChangeArrowheads="1"/>
            </p:cNvSpPr>
            <p:nvPr/>
          </p:nvSpPr>
          <p:spPr bwMode="auto">
            <a:xfrm>
              <a:off x="499" y="178"/>
              <a:ext cx="150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800" b="1">
                  <a:latin typeface="Arial" charset="0"/>
                </a:rPr>
                <a:t>The FRAME Routine</a:t>
              </a:r>
            </a:p>
          </p:txBody>
        </p:sp>
        <p:sp>
          <p:nvSpPr>
            <p:cNvPr id="3080" name="Rectangle 7"/>
            <p:cNvSpPr>
              <a:spLocks noChangeArrowheads="1"/>
            </p:cNvSpPr>
            <p:nvPr/>
          </p:nvSpPr>
          <p:spPr bwMode="auto">
            <a:xfrm>
              <a:off x="2543" y="140"/>
              <a:ext cx="49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b="1">
                  <a:latin typeface="Arial" charset="0"/>
                </a:rPr>
                <a:t>Key Topic</a:t>
              </a:r>
            </a:p>
          </p:txBody>
        </p:sp>
        <p:sp>
          <p:nvSpPr>
            <p:cNvPr id="3081" name="Rectangle 8"/>
            <p:cNvSpPr>
              <a:spLocks noChangeArrowheads="1"/>
            </p:cNvSpPr>
            <p:nvPr/>
          </p:nvSpPr>
          <p:spPr bwMode="auto">
            <a:xfrm>
              <a:off x="3545" y="403"/>
              <a:ext cx="50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b="1">
                  <a:latin typeface="Arial" charset="0"/>
                </a:rPr>
                <a:t>is about…</a:t>
              </a:r>
            </a:p>
          </p:txBody>
        </p:sp>
        <p:sp>
          <p:nvSpPr>
            <p:cNvPr id="3082" name="Rectangle 9"/>
            <p:cNvSpPr>
              <a:spLocks noChangeArrowheads="1"/>
            </p:cNvSpPr>
            <p:nvPr/>
          </p:nvSpPr>
          <p:spPr bwMode="auto">
            <a:xfrm>
              <a:off x="1359" y="3430"/>
              <a:ext cx="305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>
                  <a:latin typeface="Arial" charset="0"/>
                </a:rPr>
                <a:t>So What? (What’s important to understand about this?)</a:t>
              </a:r>
            </a:p>
          </p:txBody>
        </p:sp>
        <p:grpSp>
          <p:nvGrpSpPr>
            <p:cNvPr id="3083" name="Group 10"/>
            <p:cNvGrpSpPr>
              <a:grpSpLocks/>
            </p:cNvGrpSpPr>
            <p:nvPr/>
          </p:nvGrpSpPr>
          <p:grpSpPr bwMode="auto">
            <a:xfrm>
              <a:off x="386" y="884"/>
              <a:ext cx="1167" cy="2557"/>
              <a:chOff x="386" y="884"/>
              <a:chExt cx="1167" cy="2557"/>
            </a:xfrm>
          </p:grpSpPr>
          <p:grpSp>
            <p:nvGrpSpPr>
              <p:cNvPr id="3183" name="Group 11"/>
              <p:cNvGrpSpPr>
                <a:grpSpLocks/>
              </p:cNvGrpSpPr>
              <p:nvPr/>
            </p:nvGrpSpPr>
            <p:grpSpPr bwMode="auto">
              <a:xfrm>
                <a:off x="386" y="884"/>
                <a:ext cx="1161" cy="414"/>
                <a:chOff x="436" y="884"/>
                <a:chExt cx="1161" cy="414"/>
              </a:xfrm>
            </p:grpSpPr>
            <p:sp>
              <p:nvSpPr>
                <p:cNvPr id="3212" name="AutoShape 12"/>
                <p:cNvSpPr>
                  <a:spLocks noChangeArrowheads="1"/>
                </p:cNvSpPr>
                <p:nvPr/>
              </p:nvSpPr>
              <p:spPr bwMode="auto">
                <a:xfrm>
                  <a:off x="436" y="914"/>
                  <a:ext cx="1161" cy="384"/>
                </a:xfrm>
                <a:prstGeom prst="roundRect">
                  <a:avLst>
                    <a:gd name="adj" fmla="val 16667"/>
                  </a:avLst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r>
                    <a:rPr lang="en-US" sz="1600" dirty="0" smtClean="0">
                      <a:latin typeface="Comic Sans MS" pitchFamily="66" charset="0"/>
                    </a:rPr>
                    <a:t>Chapter 6 </a:t>
                  </a:r>
                  <a:r>
                    <a:rPr lang="en-US" sz="1600" dirty="0" smtClean="0">
                      <a:latin typeface="Comic Sans MS" pitchFamily="66" charset="0"/>
                    </a:rPr>
                    <a:t>– </a:t>
                  </a:r>
                  <a:r>
                    <a:rPr lang="en-US" sz="1600" dirty="0" smtClean="0">
                      <a:latin typeface="Comic Sans MS" pitchFamily="66" charset="0"/>
                      <a:hlinkClick r:id="rId2"/>
                    </a:rPr>
                    <a:t>Wiki link</a:t>
                  </a:r>
                  <a:endParaRPr lang="en-US" sz="1600" dirty="0">
                    <a:latin typeface="Comic Sans MS" pitchFamily="66" charset="0"/>
                  </a:endParaRPr>
                </a:p>
              </p:txBody>
            </p:sp>
            <p:sp>
              <p:nvSpPr>
                <p:cNvPr id="3213" name="AutoShape 13"/>
                <p:cNvSpPr>
                  <a:spLocks noChangeArrowheads="1"/>
                </p:cNvSpPr>
                <p:nvPr/>
              </p:nvSpPr>
              <p:spPr bwMode="auto">
                <a:xfrm>
                  <a:off x="470" y="933"/>
                  <a:ext cx="172" cy="81"/>
                </a:xfrm>
                <a:prstGeom prst="roundRect">
                  <a:avLst>
                    <a:gd name="adj" fmla="val 50000"/>
                  </a:avLst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14" name="Rectangle 14"/>
                <p:cNvSpPr>
                  <a:spLocks noChangeArrowheads="1"/>
                </p:cNvSpPr>
                <p:nvPr/>
              </p:nvSpPr>
              <p:spPr bwMode="auto">
                <a:xfrm>
                  <a:off x="621" y="884"/>
                  <a:ext cx="554" cy="1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200" b="1">
                      <a:latin typeface="Arial" charset="0"/>
                    </a:rPr>
                    <a:t>Main idea</a:t>
                  </a:r>
                </a:p>
              </p:txBody>
            </p:sp>
          </p:grpSp>
          <p:grpSp>
            <p:nvGrpSpPr>
              <p:cNvPr id="3184" name="Group 15"/>
              <p:cNvGrpSpPr>
                <a:grpSpLocks/>
              </p:cNvGrpSpPr>
              <p:nvPr/>
            </p:nvGrpSpPr>
            <p:grpSpPr bwMode="auto">
              <a:xfrm>
                <a:off x="421" y="1404"/>
                <a:ext cx="1132" cy="128"/>
                <a:chOff x="416" y="1548"/>
                <a:chExt cx="1132" cy="128"/>
              </a:xfrm>
            </p:grpSpPr>
            <p:sp>
              <p:nvSpPr>
                <p:cNvPr id="3210" name="Line 16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11" name="Oval 17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85" name="Group 18"/>
              <p:cNvGrpSpPr>
                <a:grpSpLocks/>
              </p:cNvGrpSpPr>
              <p:nvPr/>
            </p:nvGrpSpPr>
            <p:grpSpPr bwMode="auto">
              <a:xfrm>
                <a:off x="421" y="1608"/>
                <a:ext cx="1132" cy="128"/>
                <a:chOff x="416" y="1548"/>
                <a:chExt cx="1132" cy="128"/>
              </a:xfrm>
            </p:grpSpPr>
            <p:sp>
              <p:nvSpPr>
                <p:cNvPr id="3208" name="Line 19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09" name="Oval 20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86" name="Group 21"/>
              <p:cNvGrpSpPr>
                <a:grpSpLocks/>
              </p:cNvGrpSpPr>
              <p:nvPr/>
            </p:nvGrpSpPr>
            <p:grpSpPr bwMode="auto">
              <a:xfrm>
                <a:off x="421" y="2017"/>
                <a:ext cx="1132" cy="128"/>
                <a:chOff x="416" y="1548"/>
                <a:chExt cx="1132" cy="128"/>
              </a:xfrm>
            </p:grpSpPr>
            <p:sp>
              <p:nvSpPr>
                <p:cNvPr id="3206" name="Line 22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07" name="Oval 23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87" name="Group 24"/>
              <p:cNvGrpSpPr>
                <a:grpSpLocks/>
              </p:cNvGrpSpPr>
              <p:nvPr/>
            </p:nvGrpSpPr>
            <p:grpSpPr bwMode="auto">
              <a:xfrm>
                <a:off x="421" y="1812"/>
                <a:ext cx="1132" cy="128"/>
                <a:chOff x="416" y="1548"/>
                <a:chExt cx="1132" cy="128"/>
              </a:xfrm>
            </p:grpSpPr>
            <p:sp>
              <p:nvSpPr>
                <p:cNvPr id="3204" name="Line 25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05" name="Oval 26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88" name="Group 27"/>
              <p:cNvGrpSpPr>
                <a:grpSpLocks/>
              </p:cNvGrpSpPr>
              <p:nvPr/>
            </p:nvGrpSpPr>
            <p:grpSpPr bwMode="auto">
              <a:xfrm>
                <a:off x="386" y="2180"/>
                <a:ext cx="1161" cy="414"/>
                <a:chOff x="436" y="884"/>
                <a:chExt cx="1161" cy="414"/>
              </a:xfrm>
            </p:grpSpPr>
            <p:sp>
              <p:nvSpPr>
                <p:cNvPr id="3201" name="AutoShape 28"/>
                <p:cNvSpPr>
                  <a:spLocks noChangeArrowheads="1"/>
                </p:cNvSpPr>
                <p:nvPr/>
              </p:nvSpPr>
              <p:spPr bwMode="auto">
                <a:xfrm>
                  <a:off x="436" y="914"/>
                  <a:ext cx="1161" cy="384"/>
                </a:xfrm>
                <a:prstGeom prst="roundRect">
                  <a:avLst>
                    <a:gd name="adj" fmla="val 16667"/>
                  </a:avLst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r>
                    <a:rPr lang="en-US" sz="1600" smtClean="0">
                      <a:latin typeface="Comic Sans MS" pitchFamily="66" charset="0"/>
                    </a:rPr>
                    <a:t>Chapter 10 - </a:t>
                  </a:r>
                  <a:endParaRPr lang="en-US" sz="1600">
                    <a:latin typeface="Comic Sans MS" pitchFamily="66" charset="0"/>
                  </a:endParaRPr>
                </a:p>
              </p:txBody>
            </p:sp>
            <p:sp>
              <p:nvSpPr>
                <p:cNvPr id="3202" name="AutoShape 29"/>
                <p:cNvSpPr>
                  <a:spLocks noChangeArrowheads="1"/>
                </p:cNvSpPr>
                <p:nvPr/>
              </p:nvSpPr>
              <p:spPr bwMode="auto">
                <a:xfrm>
                  <a:off x="470" y="933"/>
                  <a:ext cx="172" cy="81"/>
                </a:xfrm>
                <a:prstGeom prst="roundRect">
                  <a:avLst>
                    <a:gd name="adj" fmla="val 50000"/>
                  </a:avLst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03" name="Rectangle 30"/>
                <p:cNvSpPr>
                  <a:spLocks noChangeArrowheads="1"/>
                </p:cNvSpPr>
                <p:nvPr/>
              </p:nvSpPr>
              <p:spPr bwMode="auto">
                <a:xfrm>
                  <a:off x="621" y="884"/>
                  <a:ext cx="554" cy="1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200" b="1">
                      <a:latin typeface="Arial" charset="0"/>
                    </a:rPr>
                    <a:t>Main idea</a:t>
                  </a:r>
                </a:p>
              </p:txBody>
            </p:sp>
          </p:grpSp>
          <p:grpSp>
            <p:nvGrpSpPr>
              <p:cNvPr id="3189" name="Group 31"/>
              <p:cNvGrpSpPr>
                <a:grpSpLocks/>
              </p:cNvGrpSpPr>
              <p:nvPr/>
            </p:nvGrpSpPr>
            <p:grpSpPr bwMode="auto">
              <a:xfrm>
                <a:off x="421" y="2700"/>
                <a:ext cx="1132" cy="128"/>
                <a:chOff x="416" y="1548"/>
                <a:chExt cx="1132" cy="128"/>
              </a:xfrm>
            </p:grpSpPr>
            <p:sp>
              <p:nvSpPr>
                <p:cNvPr id="3199" name="Line 32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00" name="Oval 33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90" name="Group 34"/>
              <p:cNvGrpSpPr>
                <a:grpSpLocks/>
              </p:cNvGrpSpPr>
              <p:nvPr/>
            </p:nvGrpSpPr>
            <p:grpSpPr bwMode="auto">
              <a:xfrm>
                <a:off x="421" y="2904"/>
                <a:ext cx="1132" cy="128"/>
                <a:chOff x="416" y="1548"/>
                <a:chExt cx="1132" cy="128"/>
              </a:xfrm>
            </p:grpSpPr>
            <p:sp>
              <p:nvSpPr>
                <p:cNvPr id="3197" name="Line 35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98" name="Oval 36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91" name="Group 37"/>
              <p:cNvGrpSpPr>
                <a:grpSpLocks/>
              </p:cNvGrpSpPr>
              <p:nvPr/>
            </p:nvGrpSpPr>
            <p:grpSpPr bwMode="auto">
              <a:xfrm>
                <a:off x="421" y="3313"/>
                <a:ext cx="1132" cy="128"/>
                <a:chOff x="416" y="1548"/>
                <a:chExt cx="1132" cy="128"/>
              </a:xfrm>
            </p:grpSpPr>
            <p:sp>
              <p:nvSpPr>
                <p:cNvPr id="3195" name="Line 38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96" name="Oval 39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92" name="Group 40"/>
              <p:cNvGrpSpPr>
                <a:grpSpLocks/>
              </p:cNvGrpSpPr>
              <p:nvPr/>
            </p:nvGrpSpPr>
            <p:grpSpPr bwMode="auto">
              <a:xfrm>
                <a:off x="421" y="3108"/>
                <a:ext cx="1132" cy="128"/>
                <a:chOff x="416" y="1548"/>
                <a:chExt cx="1132" cy="128"/>
              </a:xfrm>
            </p:grpSpPr>
            <p:sp>
              <p:nvSpPr>
                <p:cNvPr id="3193" name="Line 41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94" name="Oval 42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84" name="Group 43"/>
            <p:cNvGrpSpPr>
              <a:grpSpLocks/>
            </p:cNvGrpSpPr>
            <p:nvPr/>
          </p:nvGrpSpPr>
          <p:grpSpPr bwMode="auto">
            <a:xfrm>
              <a:off x="1620" y="884"/>
              <a:ext cx="1167" cy="2557"/>
              <a:chOff x="386" y="884"/>
              <a:chExt cx="1167" cy="2557"/>
            </a:xfrm>
          </p:grpSpPr>
          <p:grpSp>
            <p:nvGrpSpPr>
              <p:cNvPr id="3151" name="Group 44"/>
              <p:cNvGrpSpPr>
                <a:grpSpLocks/>
              </p:cNvGrpSpPr>
              <p:nvPr/>
            </p:nvGrpSpPr>
            <p:grpSpPr bwMode="auto">
              <a:xfrm>
                <a:off x="386" y="884"/>
                <a:ext cx="1161" cy="414"/>
                <a:chOff x="436" y="884"/>
                <a:chExt cx="1161" cy="414"/>
              </a:xfrm>
            </p:grpSpPr>
            <p:sp>
              <p:nvSpPr>
                <p:cNvPr id="3180" name="AutoShape 45"/>
                <p:cNvSpPr>
                  <a:spLocks noChangeArrowheads="1"/>
                </p:cNvSpPr>
                <p:nvPr/>
              </p:nvSpPr>
              <p:spPr bwMode="auto">
                <a:xfrm>
                  <a:off x="436" y="914"/>
                  <a:ext cx="1161" cy="384"/>
                </a:xfrm>
                <a:prstGeom prst="roundRect">
                  <a:avLst>
                    <a:gd name="adj" fmla="val 16667"/>
                  </a:avLst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r>
                    <a:rPr lang="en-US" sz="1600" dirty="0" smtClean="0">
                      <a:latin typeface="Comic Sans MS" pitchFamily="66" charset="0"/>
                    </a:rPr>
                    <a:t>Chapter 7 - </a:t>
                  </a:r>
                  <a:endParaRPr lang="en-US" sz="1600" dirty="0">
                    <a:latin typeface="Comic Sans MS" pitchFamily="66" charset="0"/>
                  </a:endParaRPr>
                </a:p>
              </p:txBody>
            </p:sp>
            <p:sp>
              <p:nvSpPr>
                <p:cNvPr id="3181" name="AutoShape 46"/>
                <p:cNvSpPr>
                  <a:spLocks noChangeArrowheads="1"/>
                </p:cNvSpPr>
                <p:nvPr/>
              </p:nvSpPr>
              <p:spPr bwMode="auto">
                <a:xfrm>
                  <a:off x="470" y="933"/>
                  <a:ext cx="172" cy="81"/>
                </a:xfrm>
                <a:prstGeom prst="roundRect">
                  <a:avLst>
                    <a:gd name="adj" fmla="val 50000"/>
                  </a:avLst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82" name="Rectangle 47"/>
                <p:cNvSpPr>
                  <a:spLocks noChangeArrowheads="1"/>
                </p:cNvSpPr>
                <p:nvPr/>
              </p:nvSpPr>
              <p:spPr bwMode="auto">
                <a:xfrm>
                  <a:off x="621" y="884"/>
                  <a:ext cx="554" cy="1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200" b="1">
                      <a:latin typeface="Arial" charset="0"/>
                    </a:rPr>
                    <a:t>Main idea</a:t>
                  </a:r>
                </a:p>
              </p:txBody>
            </p:sp>
          </p:grpSp>
          <p:grpSp>
            <p:nvGrpSpPr>
              <p:cNvPr id="3152" name="Group 48"/>
              <p:cNvGrpSpPr>
                <a:grpSpLocks/>
              </p:cNvGrpSpPr>
              <p:nvPr/>
            </p:nvGrpSpPr>
            <p:grpSpPr bwMode="auto">
              <a:xfrm>
                <a:off x="421" y="1404"/>
                <a:ext cx="1132" cy="128"/>
                <a:chOff x="416" y="1548"/>
                <a:chExt cx="1132" cy="128"/>
              </a:xfrm>
            </p:grpSpPr>
            <p:sp>
              <p:nvSpPr>
                <p:cNvPr id="3178" name="Line 49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9" name="Oval 50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53" name="Group 51"/>
              <p:cNvGrpSpPr>
                <a:grpSpLocks/>
              </p:cNvGrpSpPr>
              <p:nvPr/>
            </p:nvGrpSpPr>
            <p:grpSpPr bwMode="auto">
              <a:xfrm>
                <a:off x="421" y="1608"/>
                <a:ext cx="1132" cy="128"/>
                <a:chOff x="416" y="1548"/>
                <a:chExt cx="1132" cy="128"/>
              </a:xfrm>
            </p:grpSpPr>
            <p:sp>
              <p:nvSpPr>
                <p:cNvPr id="3176" name="Line 52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7" name="Oval 53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54" name="Group 54"/>
              <p:cNvGrpSpPr>
                <a:grpSpLocks/>
              </p:cNvGrpSpPr>
              <p:nvPr/>
            </p:nvGrpSpPr>
            <p:grpSpPr bwMode="auto">
              <a:xfrm>
                <a:off x="421" y="2017"/>
                <a:ext cx="1132" cy="128"/>
                <a:chOff x="416" y="1548"/>
                <a:chExt cx="1132" cy="128"/>
              </a:xfrm>
            </p:grpSpPr>
            <p:sp>
              <p:nvSpPr>
                <p:cNvPr id="3174" name="Line 55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5" name="Oval 56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55" name="Group 57"/>
              <p:cNvGrpSpPr>
                <a:grpSpLocks/>
              </p:cNvGrpSpPr>
              <p:nvPr/>
            </p:nvGrpSpPr>
            <p:grpSpPr bwMode="auto">
              <a:xfrm>
                <a:off x="421" y="1812"/>
                <a:ext cx="1132" cy="128"/>
                <a:chOff x="416" y="1548"/>
                <a:chExt cx="1132" cy="128"/>
              </a:xfrm>
            </p:grpSpPr>
            <p:sp>
              <p:nvSpPr>
                <p:cNvPr id="3172" name="Line 58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3" name="Oval 59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56" name="Group 60"/>
              <p:cNvGrpSpPr>
                <a:grpSpLocks/>
              </p:cNvGrpSpPr>
              <p:nvPr/>
            </p:nvGrpSpPr>
            <p:grpSpPr bwMode="auto">
              <a:xfrm>
                <a:off x="386" y="2180"/>
                <a:ext cx="1161" cy="414"/>
                <a:chOff x="436" y="884"/>
                <a:chExt cx="1161" cy="414"/>
              </a:xfrm>
            </p:grpSpPr>
            <p:sp>
              <p:nvSpPr>
                <p:cNvPr id="3169" name="AutoShape 61"/>
                <p:cNvSpPr>
                  <a:spLocks noChangeArrowheads="1"/>
                </p:cNvSpPr>
                <p:nvPr/>
              </p:nvSpPr>
              <p:spPr bwMode="auto">
                <a:xfrm>
                  <a:off x="436" y="914"/>
                  <a:ext cx="1161" cy="384"/>
                </a:xfrm>
                <a:prstGeom prst="roundRect">
                  <a:avLst>
                    <a:gd name="adj" fmla="val 16667"/>
                  </a:avLst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en-US" sz="1600">
                    <a:latin typeface="Comic Sans MS" pitchFamily="66" charset="0"/>
                  </a:endParaRPr>
                </a:p>
              </p:txBody>
            </p:sp>
            <p:sp>
              <p:nvSpPr>
                <p:cNvPr id="3170" name="AutoShape 62"/>
                <p:cNvSpPr>
                  <a:spLocks noChangeArrowheads="1"/>
                </p:cNvSpPr>
                <p:nvPr/>
              </p:nvSpPr>
              <p:spPr bwMode="auto">
                <a:xfrm>
                  <a:off x="470" y="933"/>
                  <a:ext cx="172" cy="81"/>
                </a:xfrm>
                <a:prstGeom prst="roundRect">
                  <a:avLst>
                    <a:gd name="adj" fmla="val 50000"/>
                  </a:avLst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1" name="Rectangle 63"/>
                <p:cNvSpPr>
                  <a:spLocks noChangeArrowheads="1"/>
                </p:cNvSpPr>
                <p:nvPr/>
              </p:nvSpPr>
              <p:spPr bwMode="auto">
                <a:xfrm>
                  <a:off x="621" y="884"/>
                  <a:ext cx="554" cy="1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200" b="1">
                      <a:latin typeface="Arial" charset="0"/>
                    </a:rPr>
                    <a:t>Main idea</a:t>
                  </a:r>
                </a:p>
              </p:txBody>
            </p:sp>
          </p:grpSp>
          <p:grpSp>
            <p:nvGrpSpPr>
              <p:cNvPr id="3157" name="Group 64"/>
              <p:cNvGrpSpPr>
                <a:grpSpLocks/>
              </p:cNvGrpSpPr>
              <p:nvPr/>
            </p:nvGrpSpPr>
            <p:grpSpPr bwMode="auto">
              <a:xfrm>
                <a:off x="421" y="2700"/>
                <a:ext cx="1132" cy="128"/>
                <a:chOff x="416" y="1548"/>
                <a:chExt cx="1132" cy="128"/>
              </a:xfrm>
            </p:grpSpPr>
            <p:sp>
              <p:nvSpPr>
                <p:cNvPr id="3167" name="Line 65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68" name="Oval 66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58" name="Group 67"/>
              <p:cNvGrpSpPr>
                <a:grpSpLocks/>
              </p:cNvGrpSpPr>
              <p:nvPr/>
            </p:nvGrpSpPr>
            <p:grpSpPr bwMode="auto">
              <a:xfrm>
                <a:off x="421" y="2904"/>
                <a:ext cx="1132" cy="128"/>
                <a:chOff x="416" y="1548"/>
                <a:chExt cx="1132" cy="128"/>
              </a:xfrm>
            </p:grpSpPr>
            <p:sp>
              <p:nvSpPr>
                <p:cNvPr id="3165" name="Line 68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66" name="Oval 69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59" name="Group 70"/>
              <p:cNvGrpSpPr>
                <a:grpSpLocks/>
              </p:cNvGrpSpPr>
              <p:nvPr/>
            </p:nvGrpSpPr>
            <p:grpSpPr bwMode="auto">
              <a:xfrm>
                <a:off x="421" y="3313"/>
                <a:ext cx="1132" cy="128"/>
                <a:chOff x="416" y="1548"/>
                <a:chExt cx="1132" cy="128"/>
              </a:xfrm>
            </p:grpSpPr>
            <p:sp>
              <p:nvSpPr>
                <p:cNvPr id="3163" name="Line 71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64" name="Oval 72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60" name="Group 73"/>
              <p:cNvGrpSpPr>
                <a:grpSpLocks/>
              </p:cNvGrpSpPr>
              <p:nvPr/>
            </p:nvGrpSpPr>
            <p:grpSpPr bwMode="auto">
              <a:xfrm>
                <a:off x="421" y="3108"/>
                <a:ext cx="1132" cy="128"/>
                <a:chOff x="416" y="1548"/>
                <a:chExt cx="1132" cy="128"/>
              </a:xfrm>
            </p:grpSpPr>
            <p:sp>
              <p:nvSpPr>
                <p:cNvPr id="3161" name="Line 74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62" name="Oval 75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85" name="Group 76"/>
            <p:cNvGrpSpPr>
              <a:grpSpLocks/>
            </p:cNvGrpSpPr>
            <p:nvPr/>
          </p:nvGrpSpPr>
          <p:grpSpPr bwMode="auto">
            <a:xfrm>
              <a:off x="2854" y="884"/>
              <a:ext cx="1167" cy="2557"/>
              <a:chOff x="386" y="884"/>
              <a:chExt cx="1167" cy="2557"/>
            </a:xfrm>
          </p:grpSpPr>
          <p:grpSp>
            <p:nvGrpSpPr>
              <p:cNvPr id="3119" name="Group 77"/>
              <p:cNvGrpSpPr>
                <a:grpSpLocks/>
              </p:cNvGrpSpPr>
              <p:nvPr/>
            </p:nvGrpSpPr>
            <p:grpSpPr bwMode="auto">
              <a:xfrm>
                <a:off x="386" y="884"/>
                <a:ext cx="1161" cy="414"/>
                <a:chOff x="436" y="884"/>
                <a:chExt cx="1161" cy="414"/>
              </a:xfrm>
            </p:grpSpPr>
            <p:sp>
              <p:nvSpPr>
                <p:cNvPr id="3148" name="AutoShape 78"/>
                <p:cNvSpPr>
                  <a:spLocks noChangeArrowheads="1"/>
                </p:cNvSpPr>
                <p:nvPr/>
              </p:nvSpPr>
              <p:spPr bwMode="auto">
                <a:xfrm>
                  <a:off x="436" y="914"/>
                  <a:ext cx="1161" cy="384"/>
                </a:xfrm>
                <a:prstGeom prst="roundRect">
                  <a:avLst>
                    <a:gd name="adj" fmla="val 16667"/>
                  </a:avLst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r>
                    <a:rPr lang="en-US" sz="1600" dirty="0" smtClean="0">
                      <a:latin typeface="Comic Sans MS" pitchFamily="66" charset="0"/>
                    </a:rPr>
                    <a:t>Chapter 8 - </a:t>
                  </a:r>
                  <a:endParaRPr lang="en-US" sz="1600" dirty="0">
                    <a:latin typeface="Comic Sans MS" pitchFamily="66" charset="0"/>
                  </a:endParaRPr>
                </a:p>
              </p:txBody>
            </p:sp>
            <p:sp>
              <p:nvSpPr>
                <p:cNvPr id="3149" name="AutoShape 79"/>
                <p:cNvSpPr>
                  <a:spLocks noChangeArrowheads="1"/>
                </p:cNvSpPr>
                <p:nvPr/>
              </p:nvSpPr>
              <p:spPr bwMode="auto">
                <a:xfrm>
                  <a:off x="470" y="933"/>
                  <a:ext cx="172" cy="81"/>
                </a:xfrm>
                <a:prstGeom prst="roundRect">
                  <a:avLst>
                    <a:gd name="adj" fmla="val 50000"/>
                  </a:avLst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50" name="Rectangle 80"/>
                <p:cNvSpPr>
                  <a:spLocks noChangeArrowheads="1"/>
                </p:cNvSpPr>
                <p:nvPr/>
              </p:nvSpPr>
              <p:spPr bwMode="auto">
                <a:xfrm>
                  <a:off x="621" y="884"/>
                  <a:ext cx="554" cy="1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200" b="1">
                      <a:latin typeface="Arial" charset="0"/>
                    </a:rPr>
                    <a:t>Main idea</a:t>
                  </a:r>
                </a:p>
              </p:txBody>
            </p:sp>
          </p:grpSp>
          <p:grpSp>
            <p:nvGrpSpPr>
              <p:cNvPr id="3120" name="Group 81"/>
              <p:cNvGrpSpPr>
                <a:grpSpLocks/>
              </p:cNvGrpSpPr>
              <p:nvPr/>
            </p:nvGrpSpPr>
            <p:grpSpPr bwMode="auto">
              <a:xfrm>
                <a:off x="421" y="1404"/>
                <a:ext cx="1132" cy="128"/>
                <a:chOff x="416" y="1548"/>
                <a:chExt cx="1132" cy="128"/>
              </a:xfrm>
            </p:grpSpPr>
            <p:sp>
              <p:nvSpPr>
                <p:cNvPr id="3146" name="Line 82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47" name="Oval 83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21" name="Group 84"/>
              <p:cNvGrpSpPr>
                <a:grpSpLocks/>
              </p:cNvGrpSpPr>
              <p:nvPr/>
            </p:nvGrpSpPr>
            <p:grpSpPr bwMode="auto">
              <a:xfrm>
                <a:off x="421" y="1608"/>
                <a:ext cx="1132" cy="128"/>
                <a:chOff x="416" y="1548"/>
                <a:chExt cx="1132" cy="128"/>
              </a:xfrm>
            </p:grpSpPr>
            <p:sp>
              <p:nvSpPr>
                <p:cNvPr id="3144" name="Line 85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45" name="Oval 86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22" name="Group 87"/>
              <p:cNvGrpSpPr>
                <a:grpSpLocks/>
              </p:cNvGrpSpPr>
              <p:nvPr/>
            </p:nvGrpSpPr>
            <p:grpSpPr bwMode="auto">
              <a:xfrm>
                <a:off x="421" y="2017"/>
                <a:ext cx="1132" cy="128"/>
                <a:chOff x="416" y="1548"/>
                <a:chExt cx="1132" cy="128"/>
              </a:xfrm>
            </p:grpSpPr>
            <p:sp>
              <p:nvSpPr>
                <p:cNvPr id="3142" name="Line 88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43" name="Oval 89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23" name="Group 90"/>
              <p:cNvGrpSpPr>
                <a:grpSpLocks/>
              </p:cNvGrpSpPr>
              <p:nvPr/>
            </p:nvGrpSpPr>
            <p:grpSpPr bwMode="auto">
              <a:xfrm>
                <a:off x="421" y="1812"/>
                <a:ext cx="1132" cy="128"/>
                <a:chOff x="416" y="1548"/>
                <a:chExt cx="1132" cy="128"/>
              </a:xfrm>
            </p:grpSpPr>
            <p:sp>
              <p:nvSpPr>
                <p:cNvPr id="3140" name="Line 91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41" name="Oval 92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24" name="Group 93"/>
              <p:cNvGrpSpPr>
                <a:grpSpLocks/>
              </p:cNvGrpSpPr>
              <p:nvPr/>
            </p:nvGrpSpPr>
            <p:grpSpPr bwMode="auto">
              <a:xfrm>
                <a:off x="386" y="2180"/>
                <a:ext cx="1161" cy="414"/>
                <a:chOff x="436" y="884"/>
                <a:chExt cx="1161" cy="414"/>
              </a:xfrm>
            </p:grpSpPr>
            <p:sp>
              <p:nvSpPr>
                <p:cNvPr id="3137" name="AutoShape 94"/>
                <p:cNvSpPr>
                  <a:spLocks noChangeArrowheads="1"/>
                </p:cNvSpPr>
                <p:nvPr/>
              </p:nvSpPr>
              <p:spPr bwMode="auto">
                <a:xfrm>
                  <a:off x="436" y="914"/>
                  <a:ext cx="1161" cy="384"/>
                </a:xfrm>
                <a:prstGeom prst="roundRect">
                  <a:avLst>
                    <a:gd name="adj" fmla="val 16667"/>
                  </a:avLst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38" name="AutoShape 95"/>
                <p:cNvSpPr>
                  <a:spLocks noChangeArrowheads="1"/>
                </p:cNvSpPr>
                <p:nvPr/>
              </p:nvSpPr>
              <p:spPr bwMode="auto">
                <a:xfrm>
                  <a:off x="470" y="933"/>
                  <a:ext cx="172" cy="81"/>
                </a:xfrm>
                <a:prstGeom prst="roundRect">
                  <a:avLst>
                    <a:gd name="adj" fmla="val 50000"/>
                  </a:avLst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39" name="Rectangle 96"/>
                <p:cNvSpPr>
                  <a:spLocks noChangeArrowheads="1"/>
                </p:cNvSpPr>
                <p:nvPr/>
              </p:nvSpPr>
              <p:spPr bwMode="auto">
                <a:xfrm>
                  <a:off x="621" y="884"/>
                  <a:ext cx="554" cy="1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200" b="1">
                      <a:latin typeface="Arial" charset="0"/>
                    </a:rPr>
                    <a:t>Main idea</a:t>
                  </a:r>
                </a:p>
              </p:txBody>
            </p:sp>
          </p:grpSp>
          <p:grpSp>
            <p:nvGrpSpPr>
              <p:cNvPr id="3125" name="Group 97"/>
              <p:cNvGrpSpPr>
                <a:grpSpLocks/>
              </p:cNvGrpSpPr>
              <p:nvPr/>
            </p:nvGrpSpPr>
            <p:grpSpPr bwMode="auto">
              <a:xfrm>
                <a:off x="421" y="2700"/>
                <a:ext cx="1132" cy="128"/>
                <a:chOff x="416" y="1548"/>
                <a:chExt cx="1132" cy="128"/>
              </a:xfrm>
            </p:grpSpPr>
            <p:sp>
              <p:nvSpPr>
                <p:cNvPr id="3135" name="Line 98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36" name="Oval 99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26" name="Group 100"/>
              <p:cNvGrpSpPr>
                <a:grpSpLocks/>
              </p:cNvGrpSpPr>
              <p:nvPr/>
            </p:nvGrpSpPr>
            <p:grpSpPr bwMode="auto">
              <a:xfrm>
                <a:off x="421" y="2904"/>
                <a:ext cx="1132" cy="128"/>
                <a:chOff x="416" y="1548"/>
                <a:chExt cx="1132" cy="128"/>
              </a:xfrm>
            </p:grpSpPr>
            <p:sp>
              <p:nvSpPr>
                <p:cNvPr id="3133" name="Line 101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34" name="Oval 102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27" name="Group 103"/>
              <p:cNvGrpSpPr>
                <a:grpSpLocks/>
              </p:cNvGrpSpPr>
              <p:nvPr/>
            </p:nvGrpSpPr>
            <p:grpSpPr bwMode="auto">
              <a:xfrm>
                <a:off x="421" y="3313"/>
                <a:ext cx="1132" cy="128"/>
                <a:chOff x="416" y="1548"/>
                <a:chExt cx="1132" cy="128"/>
              </a:xfrm>
            </p:grpSpPr>
            <p:sp>
              <p:nvSpPr>
                <p:cNvPr id="3131" name="Line 104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32" name="Oval 105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28" name="Group 106"/>
              <p:cNvGrpSpPr>
                <a:grpSpLocks/>
              </p:cNvGrpSpPr>
              <p:nvPr/>
            </p:nvGrpSpPr>
            <p:grpSpPr bwMode="auto">
              <a:xfrm>
                <a:off x="421" y="3108"/>
                <a:ext cx="1132" cy="128"/>
                <a:chOff x="416" y="1548"/>
                <a:chExt cx="1132" cy="128"/>
              </a:xfrm>
            </p:grpSpPr>
            <p:sp>
              <p:nvSpPr>
                <p:cNvPr id="3129" name="Line 107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30" name="Oval 108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86" name="Group 109"/>
            <p:cNvGrpSpPr>
              <a:grpSpLocks/>
            </p:cNvGrpSpPr>
            <p:nvPr/>
          </p:nvGrpSpPr>
          <p:grpSpPr bwMode="auto">
            <a:xfrm>
              <a:off x="4089" y="884"/>
              <a:ext cx="1167" cy="2557"/>
              <a:chOff x="386" y="884"/>
              <a:chExt cx="1167" cy="2557"/>
            </a:xfrm>
          </p:grpSpPr>
          <p:grpSp>
            <p:nvGrpSpPr>
              <p:cNvPr id="3087" name="Group 110"/>
              <p:cNvGrpSpPr>
                <a:grpSpLocks/>
              </p:cNvGrpSpPr>
              <p:nvPr/>
            </p:nvGrpSpPr>
            <p:grpSpPr bwMode="auto">
              <a:xfrm>
                <a:off x="386" y="884"/>
                <a:ext cx="1161" cy="414"/>
                <a:chOff x="436" y="884"/>
                <a:chExt cx="1161" cy="414"/>
              </a:xfrm>
            </p:grpSpPr>
            <p:sp>
              <p:nvSpPr>
                <p:cNvPr id="3116" name="AutoShape 111"/>
                <p:cNvSpPr>
                  <a:spLocks noChangeArrowheads="1"/>
                </p:cNvSpPr>
                <p:nvPr/>
              </p:nvSpPr>
              <p:spPr bwMode="auto">
                <a:xfrm>
                  <a:off x="436" y="914"/>
                  <a:ext cx="1161" cy="384"/>
                </a:xfrm>
                <a:prstGeom prst="roundRect">
                  <a:avLst>
                    <a:gd name="adj" fmla="val 16667"/>
                  </a:avLst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r>
                    <a:rPr lang="en-US" sz="1600" dirty="0" smtClean="0">
                      <a:latin typeface="Comic Sans MS" pitchFamily="66" charset="0"/>
                    </a:rPr>
                    <a:t>Chapter 9</a:t>
                  </a:r>
                  <a:endParaRPr lang="en-US" sz="1600" dirty="0">
                    <a:latin typeface="Comic Sans MS" pitchFamily="66" charset="0"/>
                  </a:endParaRPr>
                </a:p>
              </p:txBody>
            </p:sp>
            <p:sp>
              <p:nvSpPr>
                <p:cNvPr id="3117" name="AutoShape 112"/>
                <p:cNvSpPr>
                  <a:spLocks noChangeArrowheads="1"/>
                </p:cNvSpPr>
                <p:nvPr/>
              </p:nvSpPr>
              <p:spPr bwMode="auto">
                <a:xfrm>
                  <a:off x="470" y="933"/>
                  <a:ext cx="172" cy="81"/>
                </a:xfrm>
                <a:prstGeom prst="roundRect">
                  <a:avLst>
                    <a:gd name="adj" fmla="val 50000"/>
                  </a:avLst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18" name="Rectangle 113"/>
                <p:cNvSpPr>
                  <a:spLocks noChangeArrowheads="1"/>
                </p:cNvSpPr>
                <p:nvPr/>
              </p:nvSpPr>
              <p:spPr bwMode="auto">
                <a:xfrm>
                  <a:off x="621" y="884"/>
                  <a:ext cx="554" cy="1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200" b="1">
                      <a:latin typeface="Arial" charset="0"/>
                    </a:rPr>
                    <a:t>Main idea</a:t>
                  </a:r>
                </a:p>
              </p:txBody>
            </p:sp>
          </p:grpSp>
          <p:grpSp>
            <p:nvGrpSpPr>
              <p:cNvPr id="3088" name="Group 114"/>
              <p:cNvGrpSpPr>
                <a:grpSpLocks/>
              </p:cNvGrpSpPr>
              <p:nvPr/>
            </p:nvGrpSpPr>
            <p:grpSpPr bwMode="auto">
              <a:xfrm>
                <a:off x="421" y="1404"/>
                <a:ext cx="1132" cy="128"/>
                <a:chOff x="416" y="1548"/>
                <a:chExt cx="1132" cy="128"/>
              </a:xfrm>
            </p:grpSpPr>
            <p:sp>
              <p:nvSpPr>
                <p:cNvPr id="3114" name="Line 115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15" name="Oval 116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89" name="Group 117"/>
              <p:cNvGrpSpPr>
                <a:grpSpLocks/>
              </p:cNvGrpSpPr>
              <p:nvPr/>
            </p:nvGrpSpPr>
            <p:grpSpPr bwMode="auto">
              <a:xfrm>
                <a:off x="421" y="1608"/>
                <a:ext cx="1132" cy="128"/>
                <a:chOff x="416" y="1548"/>
                <a:chExt cx="1132" cy="128"/>
              </a:xfrm>
            </p:grpSpPr>
            <p:sp>
              <p:nvSpPr>
                <p:cNvPr id="3112" name="Line 118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13" name="Oval 119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90" name="Group 120"/>
              <p:cNvGrpSpPr>
                <a:grpSpLocks/>
              </p:cNvGrpSpPr>
              <p:nvPr/>
            </p:nvGrpSpPr>
            <p:grpSpPr bwMode="auto">
              <a:xfrm>
                <a:off x="421" y="2017"/>
                <a:ext cx="1132" cy="128"/>
                <a:chOff x="416" y="1548"/>
                <a:chExt cx="1132" cy="128"/>
              </a:xfrm>
            </p:grpSpPr>
            <p:sp>
              <p:nvSpPr>
                <p:cNvPr id="3110" name="Line 121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11" name="Oval 122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91" name="Group 123"/>
              <p:cNvGrpSpPr>
                <a:grpSpLocks/>
              </p:cNvGrpSpPr>
              <p:nvPr/>
            </p:nvGrpSpPr>
            <p:grpSpPr bwMode="auto">
              <a:xfrm>
                <a:off x="421" y="1812"/>
                <a:ext cx="1132" cy="128"/>
                <a:chOff x="416" y="1548"/>
                <a:chExt cx="1132" cy="128"/>
              </a:xfrm>
            </p:grpSpPr>
            <p:sp>
              <p:nvSpPr>
                <p:cNvPr id="3108" name="Line 124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09" name="Oval 125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92" name="Group 126"/>
              <p:cNvGrpSpPr>
                <a:grpSpLocks/>
              </p:cNvGrpSpPr>
              <p:nvPr/>
            </p:nvGrpSpPr>
            <p:grpSpPr bwMode="auto">
              <a:xfrm>
                <a:off x="386" y="2180"/>
                <a:ext cx="1161" cy="414"/>
                <a:chOff x="436" y="884"/>
                <a:chExt cx="1161" cy="414"/>
              </a:xfrm>
            </p:grpSpPr>
            <p:sp>
              <p:nvSpPr>
                <p:cNvPr id="3105" name="AutoShape 127"/>
                <p:cNvSpPr>
                  <a:spLocks noChangeArrowheads="1"/>
                </p:cNvSpPr>
                <p:nvPr/>
              </p:nvSpPr>
              <p:spPr bwMode="auto">
                <a:xfrm>
                  <a:off x="436" y="914"/>
                  <a:ext cx="1161" cy="384"/>
                </a:xfrm>
                <a:prstGeom prst="roundRect">
                  <a:avLst>
                    <a:gd name="adj" fmla="val 16667"/>
                  </a:avLst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06" name="AutoShape 128"/>
                <p:cNvSpPr>
                  <a:spLocks noChangeArrowheads="1"/>
                </p:cNvSpPr>
                <p:nvPr/>
              </p:nvSpPr>
              <p:spPr bwMode="auto">
                <a:xfrm>
                  <a:off x="470" y="933"/>
                  <a:ext cx="172" cy="81"/>
                </a:xfrm>
                <a:prstGeom prst="roundRect">
                  <a:avLst>
                    <a:gd name="adj" fmla="val 50000"/>
                  </a:avLst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07" name="Rectangle 129"/>
                <p:cNvSpPr>
                  <a:spLocks noChangeArrowheads="1"/>
                </p:cNvSpPr>
                <p:nvPr/>
              </p:nvSpPr>
              <p:spPr bwMode="auto">
                <a:xfrm>
                  <a:off x="621" y="884"/>
                  <a:ext cx="554" cy="1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1200" b="1">
                      <a:latin typeface="Arial" charset="0"/>
                    </a:rPr>
                    <a:t>Main idea</a:t>
                  </a:r>
                </a:p>
              </p:txBody>
            </p:sp>
          </p:grpSp>
          <p:grpSp>
            <p:nvGrpSpPr>
              <p:cNvPr id="3093" name="Group 130"/>
              <p:cNvGrpSpPr>
                <a:grpSpLocks/>
              </p:cNvGrpSpPr>
              <p:nvPr/>
            </p:nvGrpSpPr>
            <p:grpSpPr bwMode="auto">
              <a:xfrm>
                <a:off x="421" y="2700"/>
                <a:ext cx="1132" cy="128"/>
                <a:chOff x="416" y="1548"/>
                <a:chExt cx="1132" cy="128"/>
              </a:xfrm>
            </p:grpSpPr>
            <p:sp>
              <p:nvSpPr>
                <p:cNvPr id="3103" name="Line 131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04" name="Oval 132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94" name="Group 133"/>
              <p:cNvGrpSpPr>
                <a:grpSpLocks/>
              </p:cNvGrpSpPr>
              <p:nvPr/>
            </p:nvGrpSpPr>
            <p:grpSpPr bwMode="auto">
              <a:xfrm>
                <a:off x="421" y="2904"/>
                <a:ext cx="1132" cy="128"/>
                <a:chOff x="416" y="1548"/>
                <a:chExt cx="1132" cy="128"/>
              </a:xfrm>
            </p:grpSpPr>
            <p:sp>
              <p:nvSpPr>
                <p:cNvPr id="3101" name="Line 134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02" name="Oval 135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95" name="Group 136"/>
              <p:cNvGrpSpPr>
                <a:grpSpLocks/>
              </p:cNvGrpSpPr>
              <p:nvPr/>
            </p:nvGrpSpPr>
            <p:grpSpPr bwMode="auto">
              <a:xfrm>
                <a:off x="421" y="3313"/>
                <a:ext cx="1132" cy="128"/>
                <a:chOff x="416" y="1548"/>
                <a:chExt cx="1132" cy="128"/>
              </a:xfrm>
            </p:grpSpPr>
            <p:sp>
              <p:nvSpPr>
                <p:cNvPr id="3099" name="Line 137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00" name="Oval 138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96" name="Group 139"/>
              <p:cNvGrpSpPr>
                <a:grpSpLocks/>
              </p:cNvGrpSpPr>
              <p:nvPr/>
            </p:nvGrpSpPr>
            <p:grpSpPr bwMode="auto">
              <a:xfrm>
                <a:off x="421" y="3108"/>
                <a:ext cx="1132" cy="128"/>
                <a:chOff x="416" y="1548"/>
                <a:chExt cx="1132" cy="128"/>
              </a:xfrm>
            </p:grpSpPr>
            <p:sp>
              <p:nvSpPr>
                <p:cNvPr id="3097" name="Line 140"/>
                <p:cNvSpPr>
                  <a:spLocks noChangeShapeType="1"/>
                </p:cNvSpPr>
                <p:nvPr/>
              </p:nvSpPr>
              <p:spPr bwMode="auto">
                <a:xfrm>
                  <a:off x="416" y="1607"/>
                  <a:ext cx="101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98" name="Oval 141"/>
                <p:cNvSpPr>
                  <a:spLocks noChangeArrowheads="1"/>
                </p:cNvSpPr>
                <p:nvPr/>
              </p:nvSpPr>
              <p:spPr bwMode="auto">
                <a:xfrm>
                  <a:off x="1420" y="1548"/>
                  <a:ext cx="128" cy="12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075" name="Rectangle 142"/>
          <p:cNvSpPr>
            <a:spLocks noChangeArrowheads="1"/>
          </p:cNvSpPr>
          <p:nvPr/>
        </p:nvSpPr>
        <p:spPr bwMode="auto">
          <a:xfrm>
            <a:off x="1974850" y="5505450"/>
            <a:ext cx="18415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endParaRPr lang="en-US" sz="1600">
              <a:latin typeface="Comic Sans MS" pitchFamily="66" charset="0"/>
            </a:endParaRPr>
          </a:p>
          <a:p>
            <a:pPr eaLnBrk="0" hangingPunct="0"/>
            <a:endParaRPr lang="en-US" sz="1600">
              <a:latin typeface="Comic Sans MS" pitchFamily="66" charset="0"/>
            </a:endParaRPr>
          </a:p>
          <a:p>
            <a:pPr eaLnBrk="0" hangingPunct="0"/>
            <a:endParaRPr lang="en-US" sz="1600">
              <a:latin typeface="Comic Sans MS" pitchFamily="66" charset="0"/>
            </a:endParaRPr>
          </a:p>
          <a:p>
            <a:pPr eaLnBrk="0" hangingPunct="0"/>
            <a:endParaRPr lang="en-US" sz="1600">
              <a:latin typeface="Comic Sans MS" pitchFamily="66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152400" y="1981200"/>
            <a:ext cx="2057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2060"/>
                </a:solidFill>
              </a:rPr>
              <a:t>Meets all student's needs</a:t>
            </a:r>
          </a:p>
          <a:p>
            <a:endParaRPr lang="en-US" sz="1000" b="1" dirty="0" smtClean="0">
              <a:solidFill>
                <a:srgbClr val="002060"/>
              </a:solidFill>
            </a:endParaRPr>
          </a:p>
          <a:p>
            <a:r>
              <a:rPr lang="en-US" sz="1000" b="1" dirty="0" smtClean="0">
                <a:solidFill>
                  <a:srgbClr val="002060"/>
                </a:solidFill>
              </a:rPr>
              <a:t>Students </a:t>
            </a:r>
            <a:r>
              <a:rPr lang="en-US" sz="1000" b="1" dirty="0" smtClean="0">
                <a:solidFill>
                  <a:srgbClr val="002060"/>
                </a:solidFill>
              </a:rPr>
              <a:t>are engaged</a:t>
            </a:r>
          </a:p>
          <a:p>
            <a:endParaRPr lang="en-US" sz="1000" b="1" dirty="0" smtClean="0">
              <a:solidFill>
                <a:srgbClr val="002060"/>
              </a:solidFill>
            </a:endParaRPr>
          </a:p>
          <a:p>
            <a:r>
              <a:rPr lang="en-US" sz="1000" b="1" dirty="0" smtClean="0">
                <a:solidFill>
                  <a:srgbClr val="002060"/>
                </a:solidFill>
              </a:rPr>
              <a:t>Students </a:t>
            </a:r>
            <a:r>
              <a:rPr lang="en-US" sz="1000" b="1" dirty="0" smtClean="0">
                <a:solidFill>
                  <a:srgbClr val="002060"/>
                </a:solidFill>
              </a:rPr>
              <a:t>gain more confidence and self esteem when discussing and interacting with </a:t>
            </a:r>
            <a:r>
              <a:rPr lang="en-US" sz="1000" b="1" dirty="0" smtClean="0">
                <a:solidFill>
                  <a:srgbClr val="002060"/>
                </a:solidFill>
              </a:rPr>
              <a:t>peers</a:t>
            </a:r>
          </a:p>
          <a:p>
            <a:endParaRPr lang="en-US" sz="1000" b="1" dirty="0" smtClean="0">
              <a:solidFill>
                <a:srgbClr val="002060"/>
              </a:solidFill>
            </a:endParaRPr>
          </a:p>
          <a:p>
            <a:r>
              <a:rPr lang="en-US" sz="1000" b="1" dirty="0" smtClean="0">
                <a:solidFill>
                  <a:srgbClr val="002060"/>
                </a:solidFill>
              </a:rPr>
              <a:t>Student's </a:t>
            </a:r>
            <a:r>
              <a:rPr lang="en-US" sz="1000" b="1" dirty="0" smtClean="0">
                <a:solidFill>
                  <a:srgbClr val="002060"/>
                </a:solidFill>
              </a:rPr>
              <a:t>writing </a:t>
            </a:r>
            <a:r>
              <a:rPr lang="en-US" sz="1000" b="1" dirty="0" smtClean="0">
                <a:solidFill>
                  <a:srgbClr val="002060"/>
                </a:solidFill>
              </a:rPr>
              <a:t>improved</a:t>
            </a:r>
            <a:r>
              <a:rPr lang="en-US" sz="1000" b="1" dirty="0" smtClean="0">
                <a:solidFill>
                  <a:srgbClr val="002060"/>
                </a:solidFill>
              </a:rPr>
              <a:t> </a:t>
            </a:r>
            <a:r>
              <a:rPr lang="en-US" sz="1000" b="1" dirty="0" smtClean="0">
                <a:solidFill>
                  <a:srgbClr val="002060"/>
                </a:solidFill>
              </a:rPr>
              <a:t>and reading comprehension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44" name="Right Arrow 143"/>
          <p:cNvSpPr/>
          <p:nvPr/>
        </p:nvSpPr>
        <p:spPr>
          <a:xfrm rot="1627059">
            <a:off x="-51093" y="324782"/>
            <a:ext cx="1626864" cy="8368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/>
              </a:rPr>
              <a:t>Link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748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80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Monica J Phelps</dc:creator>
  <cp:lastModifiedBy>Chrissy</cp:lastModifiedBy>
  <cp:revision>5</cp:revision>
  <dcterms:created xsi:type="dcterms:W3CDTF">2011-06-23T00:54:10Z</dcterms:created>
  <dcterms:modified xsi:type="dcterms:W3CDTF">2011-06-28T13:05:22Z</dcterms:modified>
</cp:coreProperties>
</file>