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3" r:id="rId4"/>
    <p:sldId id="260" r:id="rId5"/>
    <p:sldId id="262" r:id="rId6"/>
    <p:sldId id="265" r:id="rId7"/>
    <p:sldId id="266" r:id="rId8"/>
    <p:sldId id="268" r:id="rId9"/>
    <p:sldId id="269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589" autoAdjust="0"/>
    <p:restoredTop sz="94589" autoAdjust="0"/>
  </p:normalViewPr>
  <p:slideViewPr>
    <p:cSldViewPr snapToGrid="0" snapToObjects="1">
      <p:cViewPr>
        <p:scale>
          <a:sx n="43" d="100"/>
          <a:sy n="43" d="100"/>
        </p:scale>
        <p:origin x="-2568" y="-9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59D029E9-EE6C-4F49-97BC-7FFBBF5E5F18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8A08404C-7113-F74B-B4AE-AB72F24F8E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7979" y="3533020"/>
            <a:ext cx="8112315" cy="2811825"/>
          </a:xfrm>
        </p:spPr>
        <p:txBody>
          <a:bodyPr>
            <a:noAutofit/>
          </a:bodyPr>
          <a:lstStyle/>
          <a:p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Assistive Technologies for</a:t>
            </a:r>
            <a:br>
              <a:rPr lang="en-US" dirty="0" smtClean="0">
                <a:solidFill>
                  <a:srgbClr val="FFFF00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Vision Impairments </a:t>
            </a:r>
            <a:br>
              <a:rPr lang="en-US" dirty="0" smtClean="0">
                <a:solidFill>
                  <a:srgbClr val="FFFF00"/>
                </a:solidFill>
                <a:effectLst/>
              </a:rPr>
            </a:br>
            <a:r>
              <a:rPr lang="en-US" dirty="0" smtClean="0">
                <a:solidFill>
                  <a:srgbClr val="FFFF00"/>
                </a:solidFill>
                <a:effectLst/>
              </a:rPr>
              <a:t>and Reading</a:t>
            </a:r>
            <a:endParaRPr lang="en-US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67112" y="6344845"/>
            <a:ext cx="426269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8"/>
            <a:ext cx="7581901" cy="1028808"/>
          </a:xfrm>
          <a:ln>
            <a:solidFill>
              <a:schemeClr val="tx1"/>
            </a:solidFill>
          </a:ln>
        </p:spPr>
        <p:txBody>
          <a:bodyPr tIns="0" bIns="0" anchor="t" anchorCtr="1"/>
          <a:lstStyle/>
          <a:p>
            <a:pPr algn="l"/>
            <a:r>
              <a:rPr lang="en-US" sz="5400" dirty="0" smtClean="0">
                <a:solidFill>
                  <a:srgbClr val="FFFF00"/>
                </a:solidFill>
                <a:effectLst/>
              </a:rPr>
              <a:t>Accessing Screen Text</a:t>
            </a:r>
            <a:endParaRPr lang="en-US" sz="54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217" y="1136386"/>
            <a:ext cx="8926783" cy="5498097"/>
          </a:xfrm>
        </p:spPr>
        <p:txBody>
          <a:bodyPr>
            <a:normAutofit fontScale="92500"/>
          </a:bodyPr>
          <a:lstStyle/>
          <a:p>
            <a:pPr lvl="0">
              <a:lnSpc>
                <a:spcPct val="80000"/>
              </a:lnSpc>
              <a:buFont typeface="Wingdings" charset="2"/>
              <a:buChar char="v"/>
            </a:pPr>
            <a:r>
              <a:rPr lang="en-US" sz="3600" dirty="0" smtClean="0">
                <a:solidFill>
                  <a:srgbClr val="FFFFFF"/>
                </a:solidFill>
              </a:rPr>
              <a:t>AT for reading on the computer: </a:t>
            </a:r>
          </a:p>
          <a:p>
            <a:pPr lvl="0">
              <a:lnSpc>
                <a:spcPct val="80000"/>
              </a:lnSpc>
            </a:pPr>
            <a:r>
              <a:rPr lang="en-US" sz="3459" u="sng" dirty="0" smtClean="0">
                <a:solidFill>
                  <a:srgbClr val="FFFFFF"/>
                </a:solidFill>
              </a:rPr>
              <a:t>Augmentative Communication Consultants Inc</a:t>
            </a:r>
            <a:r>
              <a:rPr lang="en-US" sz="3459" dirty="0" smtClean="0">
                <a:solidFill>
                  <a:srgbClr val="FFFFFF"/>
                </a:solidFill>
              </a:rPr>
              <a:t>.</a:t>
            </a:r>
          </a:p>
          <a:p>
            <a:pPr lvl="0">
              <a:lnSpc>
                <a:spcPct val="80000"/>
              </a:lnSpc>
              <a:buNone/>
            </a:pPr>
            <a:r>
              <a:rPr lang="en-US" sz="3459" dirty="0" smtClean="0">
                <a:solidFill>
                  <a:srgbClr val="FFFFFF"/>
                </a:solidFill>
              </a:rPr>
              <a:t>     Reading software for a variety of disabilities:</a:t>
            </a:r>
          </a:p>
          <a:p>
            <a:pPr lvl="0">
              <a:lnSpc>
                <a:spcPct val="80000"/>
              </a:lnSpc>
              <a:buNone/>
            </a:pPr>
            <a:r>
              <a:rPr lang="en-US" sz="3459" dirty="0" smtClean="0">
                <a:solidFill>
                  <a:srgbClr val="FFFFFF"/>
                </a:solidFill>
              </a:rPr>
              <a:t>	</a:t>
            </a:r>
            <a:r>
              <a:rPr lang="en-US" sz="3459" u="sng" dirty="0" smtClean="0">
                <a:solidFill>
                  <a:srgbClr val="FFFFFF"/>
                </a:solidFill>
              </a:rPr>
              <a:t>Functional Words: </a:t>
            </a:r>
            <a:r>
              <a:rPr lang="en-US" sz="3459" dirty="0" smtClean="0">
                <a:solidFill>
                  <a:srgbClr val="FFFFFF"/>
                </a:solidFill>
              </a:rPr>
              <a:t>Nouns and verbs in context with live action video</a:t>
            </a:r>
          </a:p>
          <a:p>
            <a:pPr lvl="0">
              <a:lnSpc>
                <a:spcPct val="80000"/>
              </a:lnSpc>
              <a:buNone/>
            </a:pPr>
            <a:r>
              <a:rPr lang="en-US" sz="3459" dirty="0" smtClean="0">
                <a:solidFill>
                  <a:srgbClr val="FFFFFF"/>
                </a:solidFill>
              </a:rPr>
              <a:t>	</a:t>
            </a:r>
            <a:r>
              <a:rPr lang="en-US" sz="3459" u="sng" dirty="0" smtClean="0">
                <a:solidFill>
                  <a:srgbClr val="FFFFFF"/>
                </a:solidFill>
              </a:rPr>
              <a:t>Laureate’s Autism series: </a:t>
            </a:r>
            <a:r>
              <a:rPr lang="en-US" sz="3459" dirty="0" smtClean="0">
                <a:solidFill>
                  <a:srgbClr val="FFFFFF"/>
                </a:solidFill>
              </a:rPr>
              <a:t>Cause and effect training, early vocabulary development, emerging syntax</a:t>
            </a:r>
          </a:p>
          <a:p>
            <a:pPr lvl="0">
              <a:lnSpc>
                <a:spcPct val="80000"/>
              </a:lnSpc>
              <a:buNone/>
            </a:pPr>
            <a:r>
              <a:rPr lang="en-US" sz="3459" dirty="0" smtClean="0">
                <a:solidFill>
                  <a:srgbClr val="FFFFFF"/>
                </a:solidFill>
              </a:rPr>
              <a:t>	</a:t>
            </a:r>
            <a:r>
              <a:rPr lang="en-US" sz="3459" u="sng" dirty="0" smtClean="0">
                <a:solidFill>
                  <a:srgbClr val="FFFFFF"/>
                </a:solidFill>
              </a:rPr>
              <a:t>My Reading Coach</a:t>
            </a:r>
            <a:r>
              <a:rPr lang="en-US" sz="3459" dirty="0" smtClean="0">
                <a:solidFill>
                  <a:srgbClr val="FFFFFF"/>
                </a:solidFill>
              </a:rPr>
              <a:t>: Phonics, grammar, reading comprehension        </a:t>
            </a:r>
          </a:p>
          <a:p>
            <a:pPr lvl="0">
              <a:lnSpc>
                <a:spcPct val="80000"/>
              </a:lnSpc>
              <a:buNone/>
            </a:pPr>
            <a:endParaRPr lang="en-US" sz="3200" dirty="0" smtClean="0">
              <a:solidFill>
                <a:srgbClr val="FFFFFF"/>
              </a:solidFill>
            </a:endParaRPr>
          </a:p>
          <a:p>
            <a:pPr lvl="0">
              <a:lnSpc>
                <a:spcPct val="80000"/>
              </a:lnSpc>
              <a:buNone/>
            </a:pPr>
            <a:endParaRPr lang="en-US" sz="3200" dirty="0" smtClean="0">
              <a:solidFill>
                <a:srgbClr val="FFFFFF"/>
              </a:solidFill>
            </a:endParaRPr>
          </a:p>
          <a:p>
            <a:pPr lvl="0">
              <a:lnSpc>
                <a:spcPct val="80000"/>
              </a:lnSpc>
              <a:buNone/>
            </a:pPr>
            <a:endParaRPr lang="en-US" sz="3200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218" y="107578"/>
            <a:ext cx="8655262" cy="1597000"/>
          </a:xfrm>
          <a:ln>
            <a:solidFill>
              <a:schemeClr val="tx1"/>
            </a:solidFill>
          </a:ln>
        </p:spPr>
        <p:txBody>
          <a:bodyPr tIns="0" bIns="0" anchor="t" anchorCtr="1"/>
          <a:lstStyle/>
          <a:p>
            <a:pPr algn="l"/>
            <a:r>
              <a:rPr lang="en-US" sz="4800" dirty="0" smtClean="0">
                <a:solidFill>
                  <a:srgbClr val="FFFF00"/>
                </a:solidFill>
                <a:effectLst/>
              </a:rPr>
              <a:t>Reading and Vision </a:t>
            </a:r>
            <a:br>
              <a:rPr lang="en-US" sz="4800" dirty="0" smtClean="0">
                <a:solidFill>
                  <a:srgbClr val="FFFF00"/>
                </a:solidFill>
                <a:effectLst/>
              </a:rPr>
            </a:br>
            <a:r>
              <a:rPr lang="en-US" sz="4800" dirty="0" smtClean="0">
                <a:solidFill>
                  <a:srgbClr val="FFFF00"/>
                </a:solidFill>
                <a:effectLst/>
              </a:rPr>
              <a:t>Devices with Audio</a:t>
            </a:r>
            <a:endParaRPr lang="en-US" sz="48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070" y="2038808"/>
            <a:ext cx="7819812" cy="4311579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  <a:buFont typeface="Wingdings" charset="2"/>
              <a:buChar char="v"/>
            </a:pPr>
            <a:r>
              <a:rPr lang="en-US" sz="3600" dirty="0" smtClean="0">
                <a:solidFill>
                  <a:srgbClr val="FFFFFF"/>
                </a:solidFill>
              </a:rPr>
              <a:t>Screen Readers: </a:t>
            </a:r>
          </a:p>
          <a:p>
            <a:r>
              <a:rPr lang="en-US" sz="3200" dirty="0" err="1" smtClean="0"/>
              <a:t>Panopreter.com</a:t>
            </a:r>
            <a:endParaRPr lang="en-US" sz="3200" dirty="0" smtClean="0"/>
          </a:p>
          <a:p>
            <a:pPr lvl="1"/>
            <a:r>
              <a:rPr lang="en-US" sz="3200" dirty="0" smtClean="0"/>
              <a:t>Reads .</a:t>
            </a:r>
            <a:r>
              <a:rPr lang="en-US" sz="3200" dirty="0" err="1" smtClean="0"/>
              <a:t>rft</a:t>
            </a:r>
            <a:r>
              <a:rPr lang="en-US" sz="3200" dirty="0" smtClean="0"/>
              <a:t>, .txt, .</a:t>
            </a:r>
            <a:r>
              <a:rPr lang="en-US" sz="3200" dirty="0" err="1" smtClean="0"/>
              <a:t>pdf</a:t>
            </a:r>
            <a:r>
              <a:rPr lang="en-US" sz="3200" dirty="0" smtClean="0"/>
              <a:t>, and .doc</a:t>
            </a:r>
          </a:p>
          <a:p>
            <a:pPr lvl="1"/>
            <a:r>
              <a:rPr lang="en-US" sz="3200" dirty="0" smtClean="0"/>
              <a:t>Playback is in .mpg or .wav</a:t>
            </a:r>
          </a:p>
          <a:p>
            <a:pPr lvl="1"/>
            <a:r>
              <a:rPr lang="en-US" sz="3200" dirty="0" smtClean="0"/>
              <a:t>$29.50 for one copy for one computer</a:t>
            </a:r>
          </a:p>
          <a:p>
            <a:pPr lvl="1"/>
            <a:r>
              <a:rPr lang="en-US" sz="3200" dirty="0" smtClean="0"/>
              <a:t>Works on Windows 7 or XP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218" y="107578"/>
            <a:ext cx="8655262" cy="1597000"/>
          </a:xfrm>
          <a:ln>
            <a:solidFill>
              <a:schemeClr val="tx1"/>
            </a:solidFill>
          </a:ln>
        </p:spPr>
        <p:txBody>
          <a:bodyPr tIns="0" bIns="0" anchor="t" anchorCtr="1"/>
          <a:lstStyle/>
          <a:p>
            <a:pPr algn="l"/>
            <a:r>
              <a:rPr lang="en-US" sz="4800" dirty="0" smtClean="0">
                <a:solidFill>
                  <a:srgbClr val="FFFF00"/>
                </a:solidFill>
                <a:effectLst/>
              </a:rPr>
              <a:t>Reading and Vision </a:t>
            </a:r>
            <a:br>
              <a:rPr lang="en-US" sz="4800" dirty="0" smtClean="0">
                <a:solidFill>
                  <a:srgbClr val="FFFF00"/>
                </a:solidFill>
                <a:effectLst/>
              </a:rPr>
            </a:br>
            <a:r>
              <a:rPr lang="en-US" sz="4800" dirty="0" smtClean="0">
                <a:solidFill>
                  <a:srgbClr val="FFFF00"/>
                </a:solidFill>
                <a:effectLst/>
              </a:rPr>
              <a:t>Devices with Audio</a:t>
            </a:r>
            <a:endParaRPr lang="en-US" sz="48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070" y="2038808"/>
            <a:ext cx="7819812" cy="4311579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  <a:buFont typeface="Wingdings" charset="2"/>
              <a:buChar char="v"/>
            </a:pPr>
            <a:r>
              <a:rPr lang="en-US" sz="3600" dirty="0" smtClean="0">
                <a:solidFill>
                  <a:srgbClr val="FFFFFF"/>
                </a:solidFill>
              </a:rPr>
              <a:t>Screen Readers: </a:t>
            </a:r>
          </a:p>
          <a:p>
            <a:r>
              <a:rPr lang="en-US" sz="3200" dirty="0" err="1" smtClean="0"/>
              <a:t>Kurzweil</a:t>
            </a:r>
            <a:r>
              <a:rPr lang="en-US" sz="3200" dirty="0" smtClean="0"/>
              <a:t> 3000</a:t>
            </a:r>
          </a:p>
          <a:p>
            <a:pPr lvl="1"/>
            <a:r>
              <a:rPr lang="en-US" sz="3200" dirty="0" smtClean="0"/>
              <a:t>Similar to </a:t>
            </a:r>
            <a:r>
              <a:rPr lang="en-US" sz="3200" dirty="0" err="1" smtClean="0"/>
              <a:t>panopreter</a:t>
            </a:r>
            <a:endParaRPr lang="en-US" sz="3200" dirty="0" smtClean="0"/>
          </a:p>
          <a:p>
            <a:pPr lvl="1"/>
            <a:r>
              <a:rPr lang="en-US" sz="3200" dirty="0" smtClean="0"/>
              <a:t>Can scan printed items into program for TTS conversion</a:t>
            </a:r>
          </a:p>
          <a:p>
            <a:pPr lvl="1"/>
            <a:r>
              <a:rPr lang="en-US" sz="3200" dirty="0" smtClean="0"/>
              <a:t>Price tag can exceed $8000.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218" y="107578"/>
            <a:ext cx="8655262" cy="1597000"/>
          </a:xfrm>
          <a:ln>
            <a:solidFill>
              <a:schemeClr val="tx1"/>
            </a:solidFill>
          </a:ln>
        </p:spPr>
        <p:txBody>
          <a:bodyPr tIns="0" bIns="0" anchor="t" anchorCtr="1"/>
          <a:lstStyle/>
          <a:p>
            <a:pPr algn="l"/>
            <a:r>
              <a:rPr lang="en-US" sz="4800" dirty="0" smtClean="0">
                <a:solidFill>
                  <a:srgbClr val="FFFF00"/>
                </a:solidFill>
                <a:effectLst/>
              </a:rPr>
              <a:t>Reading and Vision </a:t>
            </a:r>
            <a:br>
              <a:rPr lang="en-US" sz="4800" dirty="0" smtClean="0">
                <a:solidFill>
                  <a:srgbClr val="FFFF00"/>
                </a:solidFill>
                <a:effectLst/>
              </a:rPr>
            </a:br>
            <a:r>
              <a:rPr lang="en-US" sz="4800" dirty="0" smtClean="0">
                <a:solidFill>
                  <a:srgbClr val="FFFF00"/>
                </a:solidFill>
                <a:effectLst/>
              </a:rPr>
              <a:t>Devices with Audio</a:t>
            </a:r>
            <a:endParaRPr lang="en-US" sz="48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218" y="1704578"/>
            <a:ext cx="7819812" cy="4902749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  <a:buFont typeface="Wingdings" charset="2"/>
              <a:buChar char="v"/>
            </a:pPr>
            <a:r>
              <a:rPr lang="en-US" sz="3600" dirty="0" smtClean="0">
                <a:solidFill>
                  <a:srgbClr val="FFFFFF"/>
                </a:solidFill>
              </a:rPr>
              <a:t>Reading Pens: </a:t>
            </a:r>
          </a:p>
          <a:p>
            <a:pPr lvl="1"/>
            <a:r>
              <a:rPr lang="en-US" sz="2800" dirty="0" smtClean="0"/>
              <a:t>From </a:t>
            </a:r>
            <a:r>
              <a:rPr lang="en-US" sz="2800" dirty="0" err="1" smtClean="0"/>
              <a:t>Wizcom</a:t>
            </a:r>
            <a:r>
              <a:rPr lang="en-US" sz="2800" dirty="0" smtClean="0"/>
              <a:t>, costs $229.95</a:t>
            </a:r>
          </a:p>
          <a:p>
            <a:pPr lvl="1"/>
            <a:r>
              <a:rPr lang="en-US" sz="2800" dirty="0" smtClean="0"/>
              <a:t>Can read aloud scanned words, phrases or sentences.</a:t>
            </a:r>
          </a:p>
          <a:p>
            <a:pPr lvl="1"/>
            <a:r>
              <a:rPr lang="en-US" sz="2800" dirty="0" smtClean="0"/>
              <a:t>Can provide pronunciation and definitions within seconds.</a:t>
            </a:r>
          </a:p>
          <a:p>
            <a:pPr lvl="1"/>
            <a:r>
              <a:rPr lang="en-US" sz="2800" dirty="0" smtClean="0"/>
              <a:t>Earphone socket for private listening.</a:t>
            </a:r>
          </a:p>
          <a:p>
            <a:pPr lvl="1"/>
            <a:r>
              <a:rPr lang="en-US" sz="2800" dirty="0" smtClean="0"/>
              <a:t>Portable</a:t>
            </a:r>
          </a:p>
        </p:txBody>
      </p:sp>
      <p:pic>
        <p:nvPicPr>
          <p:cNvPr id="4" name="Picture 3" descr="pic_126_wi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443" y="5220849"/>
            <a:ext cx="4902557" cy="1637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sz="5400" dirty="0" smtClean="0">
                <a:solidFill>
                  <a:srgbClr val="FFFF00"/>
                </a:solidFill>
                <a:effectLst/>
              </a:rPr>
              <a:t>Making Print </a:t>
            </a:r>
            <a:br>
              <a:rPr lang="en-US" sz="5400" dirty="0" smtClean="0">
                <a:solidFill>
                  <a:srgbClr val="FFFF00"/>
                </a:solidFill>
                <a:effectLst/>
              </a:rPr>
            </a:br>
            <a:r>
              <a:rPr lang="en-US" sz="5400" dirty="0" smtClean="0">
                <a:solidFill>
                  <a:srgbClr val="FFFF00"/>
                </a:solidFill>
                <a:effectLst/>
              </a:rPr>
              <a:t>Material Accessible</a:t>
            </a:r>
            <a:endParaRPr lang="en-US" sz="54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217" y="1882587"/>
            <a:ext cx="8655261" cy="4618203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Make sure the language is easy to understand. </a:t>
            </a:r>
          </a:p>
          <a:p>
            <a:r>
              <a:rPr lang="en-US" sz="3200" dirty="0" smtClean="0"/>
              <a:t>Use a font like Comic Sans MS or Ariel and make sure it is at least 20-point at all times.</a:t>
            </a:r>
          </a:p>
          <a:p>
            <a:r>
              <a:rPr lang="en-US" sz="3200" dirty="0" smtClean="0"/>
              <a:t>Don't type things in all capitals as this makes a person who is learning to read, or who has difficulty reading, think each word is a new sentence. </a:t>
            </a:r>
          </a:p>
          <a:p>
            <a:r>
              <a:rPr lang="en-US" sz="3200" dirty="0" smtClean="0"/>
              <a:t>Do use bold but don't use italics or any fancy fonts. </a:t>
            </a:r>
          </a:p>
          <a:p>
            <a:endParaRPr lang="en-US" dirty="0"/>
          </a:p>
        </p:txBody>
      </p:sp>
      <p:pic>
        <p:nvPicPr>
          <p:cNvPr id="4" name="Picture 3" descr="C:\Users\cmalpass\AppData\Local\Microsoft\Windows\Temporary Internet Files\Content.IE5\BMCQQ2B2\MP900442459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6115" y="107577"/>
            <a:ext cx="1265248" cy="1624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329616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5400" dirty="0" smtClean="0">
                <a:solidFill>
                  <a:srgbClr val="FFFF00"/>
                </a:solidFill>
                <a:effectLst/>
              </a:rPr>
              <a:t>Enlarged Text</a:t>
            </a:r>
            <a:endParaRPr lang="en-US" sz="54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794403"/>
            <a:ext cx="6082431" cy="506359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charset="2"/>
              <a:buChar char="v"/>
            </a:pPr>
            <a:r>
              <a:rPr lang="en-US" sz="4000" dirty="0" smtClean="0"/>
              <a:t>Zoom-ex: </a:t>
            </a:r>
          </a:p>
          <a:p>
            <a:pPr>
              <a:lnSpc>
                <a:spcPct val="80000"/>
              </a:lnSpc>
            </a:pPr>
            <a:r>
              <a:rPr lang="en-US" sz="3200" dirty="0" smtClean="0"/>
              <a:t>A stand alone camera on a stand that connects to a computer through the USB port. </a:t>
            </a:r>
          </a:p>
          <a:p>
            <a:pPr>
              <a:lnSpc>
                <a:spcPct val="80000"/>
              </a:lnSpc>
            </a:pPr>
            <a:r>
              <a:rPr lang="en-US" sz="3200" dirty="0" smtClean="0"/>
              <a:t>No external power or batteries are needed because the camera receives its power from the USB port. </a:t>
            </a:r>
          </a:p>
          <a:p>
            <a:endParaRPr lang="en-US" dirty="0"/>
          </a:p>
        </p:txBody>
      </p:sp>
      <p:pic>
        <p:nvPicPr>
          <p:cNvPr id="5" name="Picture 4" descr="zoomex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2431" y="2349067"/>
            <a:ext cx="2764595" cy="27686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329616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5400" dirty="0" smtClean="0">
                <a:solidFill>
                  <a:srgbClr val="FFFF00"/>
                </a:solidFill>
                <a:effectLst/>
              </a:rPr>
              <a:t>Enlarged Text</a:t>
            </a:r>
            <a:endParaRPr lang="en-US" sz="54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794403"/>
            <a:ext cx="6082431" cy="506359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Wingdings" charset="2"/>
              <a:buChar char="v"/>
            </a:pPr>
            <a:r>
              <a:rPr lang="en-US" sz="4000" dirty="0" smtClean="0"/>
              <a:t>Zoom-ex: </a:t>
            </a:r>
          </a:p>
          <a:p>
            <a:pPr>
              <a:lnSpc>
                <a:spcPct val="80000"/>
              </a:lnSpc>
              <a:spcAft>
                <a:spcPts val="1200"/>
              </a:spcAft>
            </a:pPr>
            <a:r>
              <a:rPr lang="en-US" sz="3200" dirty="0" smtClean="0"/>
              <a:t>The unit will magnify documents for print and provides an OCR (optical character recognition) function to read the text of the page aloud.</a:t>
            </a:r>
          </a:p>
          <a:p>
            <a:pPr>
              <a:lnSpc>
                <a:spcPct val="80000"/>
              </a:lnSpc>
              <a:spcAft>
                <a:spcPts val="1200"/>
              </a:spcAft>
            </a:pPr>
            <a:r>
              <a:rPr lang="en-US" sz="3200" dirty="0" err="1" smtClean="0"/>
              <a:t>ABISee</a:t>
            </a:r>
            <a:r>
              <a:rPr lang="en-US" sz="3200" dirty="0" smtClean="0"/>
              <a:t> Inc. Price: $2,395.</a:t>
            </a:r>
            <a:r>
              <a:rPr lang="en-US" sz="3600" dirty="0" smtClean="0"/>
              <a:t> </a:t>
            </a:r>
          </a:p>
          <a:p>
            <a:pPr>
              <a:lnSpc>
                <a:spcPct val="80000"/>
              </a:lnSpc>
              <a:buFont typeface="Wingdings" charset="2"/>
              <a:buChar char="v"/>
            </a:pPr>
            <a:r>
              <a:rPr lang="en-US" sz="3600" dirty="0" smtClean="0"/>
              <a:t>Microsoft Word: </a:t>
            </a:r>
          </a:p>
          <a:p>
            <a:pPr>
              <a:lnSpc>
                <a:spcPct val="80000"/>
              </a:lnSpc>
            </a:pPr>
            <a:r>
              <a:rPr lang="en-US" sz="3200" dirty="0" smtClean="0"/>
              <a:t>Enlarging and sectioning print for students is available.</a:t>
            </a:r>
          </a:p>
          <a:p>
            <a:endParaRPr lang="en-US" dirty="0"/>
          </a:p>
        </p:txBody>
      </p:sp>
      <p:pic>
        <p:nvPicPr>
          <p:cNvPr id="5" name="Picture 4" descr="zoomex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2431" y="2349067"/>
            <a:ext cx="2764595" cy="27686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344" y="451212"/>
            <a:ext cx="5656202" cy="1093495"/>
          </a:xfrm>
          <a:ln>
            <a:solidFill>
              <a:schemeClr val="tx1"/>
            </a:solidFill>
          </a:ln>
        </p:spPr>
        <p:txBody>
          <a:bodyPr anchor="ctr" anchorCtr="0"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effectLst/>
              </a:rPr>
              <a:t>Braille Materials</a:t>
            </a:r>
            <a:endParaRPr lang="en-US" sz="5400" dirty="0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344" y="1805241"/>
            <a:ext cx="8521590" cy="4880492"/>
          </a:xfrm>
        </p:spPr>
        <p:txBody>
          <a:bodyPr>
            <a:normAutofit fontScale="92500" lnSpcReduction="10000"/>
          </a:bodyPr>
          <a:lstStyle/>
          <a:p>
            <a:pPr marL="403225" lvl="0" indent="-403225" algn="l">
              <a:lnSpc>
                <a:spcPct val="80000"/>
              </a:lnSpc>
              <a:buFont typeface="Wingdings" charset="2"/>
              <a:buChar char="v"/>
            </a:pPr>
            <a:r>
              <a:rPr lang="en-US" sz="3600" dirty="0" smtClean="0">
                <a:solidFill>
                  <a:srgbClr val="FFFFFF"/>
                </a:solidFill>
              </a:rPr>
              <a:t>Duxbury Braille Translator: </a:t>
            </a:r>
          </a:p>
          <a:p>
            <a:pPr marL="403225" lvl="0" indent="-403225" algn="l">
              <a:lnSpc>
                <a:spcPct val="80000"/>
              </a:lnSpc>
              <a:buBlip>
                <a:blip r:embed="rId2"/>
              </a:buBlip>
            </a:pPr>
            <a:r>
              <a:rPr lang="en-US" sz="3200" dirty="0" smtClean="0">
                <a:solidFill>
                  <a:srgbClr val="FFFFFF"/>
                </a:solidFill>
              </a:rPr>
              <a:t>This Braille translation software supports a wide range of embossers, multiple languages, and systems under Windows, and Macintosh. It supports conversion of documents from popular word processing applications.</a:t>
            </a:r>
          </a:p>
          <a:p>
            <a:pPr marL="403225" lvl="0" indent="-403225" algn="l">
              <a:lnSpc>
                <a:spcPct val="80000"/>
              </a:lnSpc>
              <a:buBlip>
                <a:blip r:embed="rId2"/>
              </a:buBlip>
            </a:pPr>
            <a:r>
              <a:rPr lang="en-US" sz="3200" dirty="0" smtClean="0">
                <a:solidFill>
                  <a:srgbClr val="FFFFFF"/>
                </a:solidFill>
              </a:rPr>
              <a:t>It has extensive formatting capability including use of styles. Options include translation to contracted and </a:t>
            </a:r>
            <a:r>
              <a:rPr lang="en-US" sz="3200" dirty="0" err="1" smtClean="0">
                <a:solidFill>
                  <a:srgbClr val="FFFFFF"/>
                </a:solidFill>
              </a:rPr>
              <a:t>uncontracted</a:t>
            </a:r>
            <a:r>
              <a:rPr lang="en-US" sz="3200" dirty="0" smtClean="0">
                <a:solidFill>
                  <a:srgbClr val="FFFFFF"/>
                </a:solidFill>
              </a:rPr>
              <a:t> Braille, computer code, and the use of math codes.</a:t>
            </a:r>
          </a:p>
          <a:p>
            <a:pPr marL="403225" lvl="0" indent="-403225" algn="l">
              <a:lnSpc>
                <a:spcPct val="80000"/>
              </a:lnSpc>
              <a:buBlip>
                <a:blip r:embed="rId2"/>
              </a:buBlip>
            </a:pPr>
            <a:r>
              <a:rPr lang="en-US" sz="3200" dirty="0" smtClean="0">
                <a:solidFill>
                  <a:srgbClr val="FFFFFF"/>
                </a:solidFill>
              </a:rPr>
              <a:t> Duxbury Systems. Price: Duxbury for Windows, $595.00; Duxbury for the Macintosh, $595.00</a:t>
            </a:r>
          </a:p>
          <a:p>
            <a:endParaRPr lang="en-US" dirty="0"/>
          </a:p>
        </p:txBody>
      </p:sp>
      <p:pic>
        <p:nvPicPr>
          <p:cNvPr id="5" name="Picture 4" descr="braille printer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5022">
            <a:off x="6466383" y="189962"/>
            <a:ext cx="1938244" cy="1572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41" y="107577"/>
            <a:ext cx="7960347" cy="1329616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5400" dirty="0" smtClean="0">
                <a:solidFill>
                  <a:srgbClr val="FFFF00"/>
                </a:solidFill>
                <a:effectLst/>
              </a:rPr>
              <a:t>Picture/Symbols to Words</a:t>
            </a:r>
            <a:endParaRPr lang="en-US" sz="54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925" y="1794403"/>
            <a:ext cx="6533219" cy="506359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charset="2"/>
              <a:buChar char="v"/>
            </a:pPr>
            <a:r>
              <a:rPr lang="en-US" sz="4000" dirty="0" err="1" smtClean="0"/>
              <a:t>SymPrint</a:t>
            </a:r>
            <a:r>
              <a:rPr lang="en-US" sz="4000" dirty="0" smtClean="0"/>
              <a:t> Overlay &amp; Design Software by </a:t>
            </a:r>
            <a:r>
              <a:rPr lang="en-US" sz="4000" dirty="0" err="1" smtClean="0"/>
              <a:t>EnableMart</a:t>
            </a:r>
            <a:r>
              <a:rPr lang="en-US" sz="4000" dirty="0" smtClean="0"/>
              <a:t>: </a:t>
            </a:r>
          </a:p>
          <a:p>
            <a:pPr>
              <a:lnSpc>
                <a:spcPct val="80000"/>
              </a:lnSpc>
            </a:pPr>
            <a:r>
              <a:rPr lang="en-US" sz="3200" dirty="0" err="1" smtClean="0"/>
              <a:t>SymPrint</a:t>
            </a:r>
            <a:r>
              <a:rPr lang="en-US" sz="3200" dirty="0" smtClean="0"/>
              <a:t> is the easiest way to make communication boards, AAC overlays, worksheets, signs, charts, homework and more.  </a:t>
            </a:r>
          </a:p>
          <a:p>
            <a:pPr>
              <a:lnSpc>
                <a:spcPct val="80000"/>
              </a:lnSpc>
            </a:pPr>
            <a:r>
              <a:rPr lang="en-US" sz="3200" dirty="0" smtClean="0"/>
              <a:t>$599.00 </a:t>
            </a:r>
          </a:p>
        </p:txBody>
      </p:sp>
      <p:pic>
        <p:nvPicPr>
          <p:cNvPr id="7" name="Picture 6" descr="SymPrint_s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9927" y="3825690"/>
            <a:ext cx="2273886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sz="5400" dirty="0" smtClean="0">
                <a:solidFill>
                  <a:srgbClr val="FFFF00"/>
                </a:solidFill>
                <a:effectLst/>
              </a:rPr>
              <a:t>Predictable Books</a:t>
            </a:r>
            <a:endParaRPr lang="en-US" sz="54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217" y="1882587"/>
            <a:ext cx="8655261" cy="461820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Predictable books have rhyming or repetitive word patterns, familiar concepts and simple story lines</a:t>
            </a:r>
          </a:p>
          <a:p>
            <a:r>
              <a:rPr lang="en-US" sz="3200" dirty="0" smtClean="0"/>
              <a:t>The text and illustrations enable children to anticipate words, phrases or events.</a:t>
            </a:r>
          </a:p>
          <a:p>
            <a:r>
              <a:rPr lang="en-US" sz="3200" dirty="0" smtClean="0"/>
              <a:t>Predictable books can be stepping stones in the reading development process.</a:t>
            </a:r>
            <a:endParaRPr lang="en-US" dirty="0"/>
          </a:p>
        </p:txBody>
      </p:sp>
      <p:pic>
        <p:nvPicPr>
          <p:cNvPr id="5" name="Picture 4" descr="brown bear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13588" y="237565"/>
            <a:ext cx="12477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8"/>
            <a:ext cx="7581901" cy="1028808"/>
          </a:xfrm>
          <a:ln>
            <a:solidFill>
              <a:schemeClr val="tx1"/>
            </a:solidFill>
          </a:ln>
        </p:spPr>
        <p:txBody>
          <a:bodyPr tIns="0" bIns="0" anchor="t" anchorCtr="1"/>
          <a:lstStyle/>
          <a:p>
            <a:pPr algn="l"/>
            <a:r>
              <a:rPr lang="en-US" sz="5400" dirty="0" smtClean="0">
                <a:solidFill>
                  <a:srgbClr val="FFFF00"/>
                </a:solidFill>
                <a:effectLst/>
              </a:rPr>
              <a:t>Accessing Screen Text</a:t>
            </a:r>
            <a:endParaRPr lang="en-US" sz="54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217" y="1136386"/>
            <a:ext cx="8655261" cy="5498097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  <a:buFont typeface="Wingdings" charset="2"/>
              <a:buChar char="v"/>
            </a:pPr>
            <a:r>
              <a:rPr lang="en-US" sz="3600" dirty="0" smtClean="0">
                <a:solidFill>
                  <a:srgbClr val="FFFFFF"/>
                </a:solidFill>
              </a:rPr>
              <a:t>Making the computer easier to use: </a:t>
            </a:r>
          </a:p>
          <a:p>
            <a:pPr lvl="0">
              <a:lnSpc>
                <a:spcPct val="80000"/>
              </a:lnSpc>
            </a:pPr>
            <a:r>
              <a:rPr lang="en-US" sz="3200" dirty="0" smtClean="0">
                <a:solidFill>
                  <a:srgbClr val="FFFFFF"/>
                </a:solidFill>
              </a:rPr>
              <a:t>Use Macintosh and Windows Universal 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3200" dirty="0" smtClean="0">
                <a:solidFill>
                  <a:srgbClr val="FFFFFF"/>
                </a:solidFill>
              </a:rPr>
              <a:t>Access settings! (free!)</a:t>
            </a:r>
          </a:p>
          <a:p>
            <a:pPr lvl="0">
              <a:lnSpc>
                <a:spcPct val="80000"/>
              </a:lnSpc>
            </a:pPr>
            <a:r>
              <a:rPr lang="en-US" sz="3200" dirty="0" smtClean="0">
                <a:solidFill>
                  <a:srgbClr val="FFFFFF"/>
                </a:solidFill>
              </a:rPr>
              <a:t>Big Keys LX: 1-inch square keys / simplified layout ($125.00)</a:t>
            </a:r>
          </a:p>
          <a:p>
            <a:pPr lvl="0">
              <a:lnSpc>
                <a:spcPct val="80000"/>
              </a:lnSpc>
              <a:buNone/>
            </a:pPr>
            <a:endParaRPr lang="en-US" sz="3200" dirty="0" smtClean="0">
              <a:solidFill>
                <a:srgbClr val="FFFFFF"/>
              </a:solidFill>
            </a:endParaRPr>
          </a:p>
          <a:p>
            <a:pPr lvl="0">
              <a:lnSpc>
                <a:spcPct val="80000"/>
              </a:lnSpc>
            </a:pPr>
            <a:r>
              <a:rPr lang="en-US" sz="3200" dirty="0" smtClean="0">
                <a:solidFill>
                  <a:srgbClr val="FFFFFF"/>
                </a:solidFill>
              </a:rPr>
              <a:t>Magic Touch: Portable touch screen mounts on monitor and plugs in with USB</a:t>
            </a:r>
          </a:p>
          <a:p>
            <a:pPr lvl="0">
              <a:lnSpc>
                <a:spcPct val="80000"/>
              </a:lnSpc>
              <a:buNone/>
            </a:pPr>
            <a:r>
              <a:rPr lang="en-US" sz="3200" dirty="0" smtClean="0">
                <a:solidFill>
                  <a:srgbClr val="FFFFFF"/>
                </a:solidFill>
              </a:rPr>
              <a:t>    ($180.00)</a:t>
            </a:r>
          </a:p>
        </p:txBody>
      </p:sp>
      <p:pic>
        <p:nvPicPr>
          <p:cNvPr id="6" name="Picture 5" descr="Universal_Access_ic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8851" y="2215753"/>
            <a:ext cx="608387" cy="608387"/>
          </a:xfrm>
          <a:prstGeom prst="rect">
            <a:avLst/>
          </a:prstGeom>
        </p:spPr>
      </p:pic>
      <p:pic>
        <p:nvPicPr>
          <p:cNvPr id="7" name="Picture 6" descr="Bigkey_plus__64677_zo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" flipV="1">
            <a:off x="3705176" y="3392332"/>
            <a:ext cx="1713005" cy="1052784"/>
          </a:xfrm>
          <a:prstGeom prst="rect">
            <a:avLst/>
          </a:prstGeom>
        </p:spPr>
      </p:pic>
      <p:pic>
        <p:nvPicPr>
          <p:cNvPr id="8" name="Picture 7" descr="magictouch1.2__81965_zoo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9789" y="4978400"/>
            <a:ext cx="18288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8"/>
            <a:ext cx="7581901" cy="1028808"/>
          </a:xfrm>
          <a:ln>
            <a:solidFill>
              <a:schemeClr val="tx1"/>
            </a:solidFill>
          </a:ln>
        </p:spPr>
        <p:txBody>
          <a:bodyPr tIns="0" bIns="0" anchor="t" anchorCtr="1"/>
          <a:lstStyle/>
          <a:p>
            <a:pPr algn="l"/>
            <a:r>
              <a:rPr lang="en-US" sz="5400" dirty="0" smtClean="0">
                <a:solidFill>
                  <a:srgbClr val="FFFF00"/>
                </a:solidFill>
                <a:effectLst/>
              </a:rPr>
              <a:t>Accessing Screen Text</a:t>
            </a:r>
            <a:endParaRPr lang="en-US" sz="54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217" y="1136386"/>
            <a:ext cx="8655261" cy="5498097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  <a:buFont typeface="Wingdings" charset="2"/>
              <a:buChar char="v"/>
            </a:pPr>
            <a:r>
              <a:rPr lang="en-US" sz="3600" dirty="0" smtClean="0">
                <a:solidFill>
                  <a:srgbClr val="FFFFFF"/>
                </a:solidFill>
              </a:rPr>
              <a:t>Making the computer easier to use: </a:t>
            </a:r>
          </a:p>
          <a:p>
            <a:pPr lvl="0">
              <a:lnSpc>
                <a:spcPct val="80000"/>
              </a:lnSpc>
            </a:pPr>
            <a:r>
              <a:rPr lang="en-US" sz="3200" dirty="0" smtClean="0">
                <a:solidFill>
                  <a:srgbClr val="FFFFFF"/>
                </a:solidFill>
              </a:rPr>
              <a:t>Screen Magnifiers / Hardware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3200" dirty="0" smtClean="0">
                <a:solidFill>
                  <a:srgbClr val="FFFFFF"/>
                </a:solidFill>
              </a:rPr>
              <a:t>                             ($50.00 - $150.00)</a:t>
            </a:r>
          </a:p>
          <a:p>
            <a:pPr lvl="0">
              <a:lnSpc>
                <a:spcPct val="80000"/>
              </a:lnSpc>
              <a:buNone/>
            </a:pPr>
            <a:endParaRPr lang="en-US" sz="3200" dirty="0" smtClean="0">
              <a:solidFill>
                <a:srgbClr val="FFFFFF"/>
              </a:solidFill>
            </a:endParaRPr>
          </a:p>
          <a:p>
            <a:pPr lvl="0">
              <a:lnSpc>
                <a:spcPct val="80000"/>
              </a:lnSpc>
            </a:pPr>
            <a:r>
              <a:rPr lang="en-US" sz="3200" dirty="0" smtClean="0">
                <a:solidFill>
                  <a:srgbClr val="FFFFFF"/>
                </a:solidFill>
              </a:rPr>
              <a:t>Screen Magnifiers / Software</a:t>
            </a:r>
          </a:p>
          <a:p>
            <a:pPr lvl="0">
              <a:lnSpc>
                <a:spcPct val="80000"/>
              </a:lnSpc>
              <a:buNone/>
            </a:pPr>
            <a:r>
              <a:rPr lang="en-US" sz="3200" dirty="0" smtClean="0">
                <a:solidFill>
                  <a:srgbClr val="FFFFFF"/>
                </a:solidFill>
              </a:rPr>
              <a:t>                        ($29.99 - $1500.00)</a:t>
            </a:r>
          </a:p>
          <a:p>
            <a:pPr lvl="0">
              <a:lnSpc>
                <a:spcPct val="80000"/>
              </a:lnSpc>
              <a:buNone/>
            </a:pPr>
            <a:r>
              <a:rPr lang="en-US" sz="3200" dirty="0" smtClean="0">
                <a:solidFill>
                  <a:srgbClr val="FFFFFF"/>
                </a:solidFill>
              </a:rPr>
              <a:t>                       </a:t>
            </a:r>
            <a:r>
              <a:rPr lang="en-US" sz="3200" dirty="0" err="1" smtClean="0">
                <a:solidFill>
                  <a:srgbClr val="FFFFFF"/>
                </a:solidFill>
                <a:latin typeface="Wingdings"/>
                <a:ea typeface="Wingdings"/>
                <a:cs typeface="Wingdings"/>
              </a:rPr>
              <a:t></a:t>
            </a:r>
            <a:r>
              <a:rPr lang="en-US" sz="3200" dirty="0" err="1" smtClean="0">
                <a:solidFill>
                  <a:srgbClr val="FFFFFF"/>
                </a:solidFill>
                <a:ea typeface="Wingdings"/>
                <a:cs typeface="Arial"/>
              </a:rPr>
              <a:t>ZoomText</a:t>
            </a:r>
            <a:r>
              <a:rPr lang="en-US" sz="3200" dirty="0" smtClean="0">
                <a:solidFill>
                  <a:srgbClr val="FFFFFF"/>
                </a:solidFill>
                <a:ea typeface="Wingdings"/>
                <a:cs typeface="Arial"/>
              </a:rPr>
              <a:t> does much more than</a:t>
            </a:r>
            <a:br>
              <a:rPr lang="en-US" sz="3200" dirty="0" smtClean="0">
                <a:solidFill>
                  <a:srgbClr val="FFFFFF"/>
                </a:solidFill>
                <a:ea typeface="Wingdings"/>
                <a:cs typeface="Arial"/>
              </a:rPr>
            </a:br>
            <a:r>
              <a:rPr lang="en-US" sz="3200" dirty="0" smtClean="0">
                <a:solidFill>
                  <a:srgbClr val="FFFFFF"/>
                </a:solidFill>
                <a:ea typeface="Wingdings"/>
                <a:cs typeface="Arial"/>
              </a:rPr>
              <a:t>                      </a:t>
            </a:r>
            <a:r>
              <a:rPr lang="en-US" sz="3200" dirty="0" smtClean="0">
                <a:solidFill>
                  <a:srgbClr val="FFFFFF"/>
                </a:solidFill>
              </a:rPr>
              <a:t> magnify!</a:t>
            </a:r>
          </a:p>
          <a:p>
            <a:pPr lvl="0">
              <a:lnSpc>
                <a:spcPct val="80000"/>
              </a:lnSpc>
              <a:buNone/>
            </a:pPr>
            <a:endParaRPr lang="en-US" sz="3200" dirty="0" smtClean="0">
              <a:solidFill>
                <a:srgbClr val="FFFFFF"/>
              </a:solidFill>
            </a:endParaRPr>
          </a:p>
          <a:p>
            <a:pPr lvl="0">
              <a:lnSpc>
                <a:spcPct val="80000"/>
              </a:lnSpc>
              <a:buNone/>
            </a:pPr>
            <a:endParaRPr lang="en-US" sz="3200" dirty="0" smtClean="0">
              <a:solidFill>
                <a:srgbClr val="FFFFFF"/>
              </a:solidFill>
            </a:endParaRPr>
          </a:p>
        </p:txBody>
      </p:sp>
      <p:pic>
        <p:nvPicPr>
          <p:cNvPr id="9" name="Picture 8" descr="4328617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765" y="1768393"/>
            <a:ext cx="1650742" cy="1650742"/>
          </a:xfrm>
          <a:prstGeom prst="rect">
            <a:avLst/>
          </a:prstGeom>
        </p:spPr>
      </p:pic>
      <p:pic>
        <p:nvPicPr>
          <p:cNvPr id="10" name="Picture 9" descr="9.1MagReader-shado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119" y="4091046"/>
            <a:ext cx="1694997" cy="2004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437</TotalTime>
  <Words>488</Words>
  <Application>Microsoft Office PowerPoint</Application>
  <PresentationFormat>On-screen Show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Orbit</vt:lpstr>
      <vt:lpstr>  Assistive Technologies for Vision Impairments  and Reading</vt:lpstr>
      <vt:lpstr>Making Print  Material Accessible</vt:lpstr>
      <vt:lpstr>Enlarged Text</vt:lpstr>
      <vt:lpstr>Enlarged Text</vt:lpstr>
      <vt:lpstr>Braille Materials</vt:lpstr>
      <vt:lpstr>Picture/Symbols to Words</vt:lpstr>
      <vt:lpstr>Predictable Books</vt:lpstr>
      <vt:lpstr>Accessing Screen Text</vt:lpstr>
      <vt:lpstr>Accessing Screen Text</vt:lpstr>
      <vt:lpstr>Accessing Screen Text</vt:lpstr>
      <vt:lpstr>Reading and Vision  Devices with Audio</vt:lpstr>
      <vt:lpstr>Reading and Vision  Devices with Audio</vt:lpstr>
      <vt:lpstr>Reading and Vision  Devices with Audio</vt:lpstr>
    </vt:vector>
  </TitlesOfParts>
  <Company>HCPSS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Howard County Administrator</dc:creator>
  <cp:lastModifiedBy>Monica J Phelps</cp:lastModifiedBy>
  <cp:revision>20</cp:revision>
  <dcterms:created xsi:type="dcterms:W3CDTF">2011-06-14T05:59:12Z</dcterms:created>
  <dcterms:modified xsi:type="dcterms:W3CDTF">2011-06-23T19:34:24Z</dcterms:modified>
</cp:coreProperties>
</file>